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350" r:id="rId7"/>
    <p:sldId id="263" r:id="rId8"/>
    <p:sldId id="265" r:id="rId9"/>
    <p:sldId id="266" r:id="rId10"/>
    <p:sldId id="268" r:id="rId11"/>
    <p:sldId id="345" r:id="rId12"/>
    <p:sldId id="34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42F8-F495-4A71-BDDF-64B5B2DB8D24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56EFB-C65B-4374-AA3E-AC2605481A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1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8354-99A6-4048-B471-D838564661D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C0B-752C-4BDA-8C03-612C0618057A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133F-6D0E-4AB9-98F0-81F8DFBFB515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26A7-EC08-4FC7-87A5-EAF22BBD971C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8DA7-D416-4EC7-8397-7DB17A702B68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6892-1F2D-40B7-8295-1FFFF82C5272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928-D53B-4E72-85FB-02395C7A9FAF}" type="datetime1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7657-3B83-434C-B7FB-5D4D856E35BA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9D3C-BDBA-4C7C-A2A5-FA24F429F545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134-449A-4D18-ADBD-BEBD07065A9F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4EF4-A1B8-4811-A14F-BFD93E96F543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DD37-0D66-433F-92E8-0B94C4E9FD0F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0430-2709-2F48-83FD-22989000E6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esa de trabaj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-115755"/>
            <a:ext cx="9403537" cy="7024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100" y="3400425"/>
            <a:ext cx="4748987" cy="10318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Kefa"/>
                <a:cs typeface="Kefa"/>
              </a:rPr>
              <a:t>Acercamiento</a:t>
            </a:r>
            <a:r>
              <a:rPr lang="en-US" dirty="0">
                <a:solidFill>
                  <a:schemeClr val="bg1"/>
                </a:solidFill>
                <a:latin typeface="Kefa"/>
                <a:cs typeface="Kefa"/>
              </a:rPr>
              <a:t> de la Justicia a la </a:t>
            </a:r>
            <a:r>
              <a:rPr lang="en-US" dirty="0" err="1">
                <a:solidFill>
                  <a:schemeClr val="bg1"/>
                </a:solidFill>
                <a:latin typeface="Kefa"/>
                <a:cs typeface="Kefa"/>
              </a:rPr>
              <a:t>comunidad</a:t>
            </a:r>
            <a:endParaRPr lang="en-US" dirty="0">
              <a:solidFill>
                <a:schemeClr val="bg1"/>
              </a:solidFill>
              <a:latin typeface="Kefa"/>
              <a:cs typeface="Kef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100" y="4419600"/>
            <a:ext cx="4533900" cy="1752600"/>
          </a:xfrm>
        </p:spPr>
        <p:txBody>
          <a:bodyPr/>
          <a:lstStyle/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25D410-ADC6-451E-8611-DBB1BB7C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62234"/>
            <a:ext cx="9347200" cy="69824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EFBF022-0BF5-4C92-BD10-78056BB49CC7}"/>
              </a:ext>
            </a:extLst>
          </p:cNvPr>
          <p:cNvSpPr txBox="1"/>
          <p:nvPr/>
        </p:nvSpPr>
        <p:spPr>
          <a:xfrm>
            <a:off x="591102" y="-48572"/>
            <a:ext cx="7961796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tique Olive Roman" panose="020B0603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tique Olive Roman" panose="020B0603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/>
                <a:cs typeface="Arial" panose="020B0604020202020204" pitchFamily="34" charset="0"/>
              </a:rPr>
              <a:t>EMERGENCIA SANITARIA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 pitchFamily="34" charset="0"/>
              </a:rPr>
              <a:t>Con motivo del COVID-19 las Caravanas suspendieron sus actividades presenciales, sin embargo, continuaron brindando atención a los mexiquenses a través de distintos medios de comunicación: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95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Asesorías especializadas a través de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Facebook Live, 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las cuales han sido vistas por </a:t>
            </a:r>
            <a:r>
              <a:rPr lang="es-MX" sz="1950" b="1" kern="0" dirty="0">
                <a:solidFill>
                  <a:srgbClr val="323232"/>
                </a:solidFill>
                <a:latin typeface="Antique Olive Roman" panose="020B0603020204030204"/>
              </a:rPr>
              <a:t>827,822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personas </a:t>
            </a:r>
            <a:r>
              <a:rPr kumimoji="0" lang="es-MX" sz="195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y se obtuvieron </a:t>
            </a:r>
            <a:r>
              <a:rPr lang="es-MX" sz="1950" b="1" kern="0" dirty="0">
                <a:solidFill>
                  <a:srgbClr val="323232"/>
                </a:solidFill>
                <a:latin typeface="Antique Olive Roman" panose="020B0603020204030204"/>
              </a:rPr>
              <a:t>47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</a:rPr>
              <a:t>,527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</a:t>
            </a:r>
            <a:r>
              <a:rPr lang="es-MX" sz="1950" b="1" kern="0" dirty="0" err="1">
                <a:solidFill>
                  <a:srgbClr val="323232"/>
                </a:solidFill>
                <a:latin typeface="Antique Olive Roman" panose="020B0603020204030204"/>
              </a:rPr>
              <a:t>likes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1950" b="1" kern="0" dirty="0">
              <a:solidFill>
                <a:srgbClr val="323232"/>
              </a:solidFill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95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Se </a:t>
            </a:r>
            <a:r>
              <a:rPr lang="es-MX" sz="1950" kern="0" dirty="0">
                <a:solidFill>
                  <a:srgbClr val="323232"/>
                </a:solidFill>
                <a:latin typeface="Antique Olive Roman" panose="020B0603020204030204"/>
              </a:rPr>
              <a:t>ha brindado</a:t>
            </a:r>
            <a:r>
              <a:rPr kumimoji="0" lang="es-MX" sz="195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asesoría</a:t>
            </a:r>
            <a:r>
              <a:rPr kumimoji="0" lang="es-MX" sz="195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a </a:t>
            </a:r>
            <a:r>
              <a:rPr lang="es-MX" sz="1950" b="1" kern="0" dirty="0">
                <a:solidFill>
                  <a:srgbClr val="323232"/>
                </a:solidFill>
                <a:latin typeface="Antique Olive Roman" panose="020B0603020204030204"/>
              </a:rPr>
              <a:t>31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,962 personas.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1950" b="1" kern="0" dirty="0">
              <a:solidFill>
                <a:srgbClr val="323232"/>
              </a:solidFill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Se han realizado 38 </a:t>
            </a:r>
            <a:r>
              <a:rPr kumimoji="0" lang="es-MX" sz="195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transmisiones en vivo, </a:t>
            </a:r>
            <a:r>
              <a:rPr lang="es-MX" sz="1950" kern="0" dirty="0">
                <a:solidFill>
                  <a:srgbClr val="323232"/>
                </a:solidFill>
                <a:latin typeface="Antique Olive Roman" panose="020B0603020204030204"/>
              </a:rPr>
              <a:t>contando con la presencia de 29 invitados.</a:t>
            </a:r>
            <a:endParaRPr kumimoji="0" lang="es-MX" sz="195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95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950" kern="0" dirty="0">
                <a:solidFill>
                  <a:srgbClr val="323232"/>
                </a:solidFill>
                <a:latin typeface="Antique Olive Roman" panose="020B0603020204030204"/>
              </a:rPr>
              <a:t>Se realizaron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</a:rPr>
              <a:t>136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chats en línea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en donde se han atendido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</a:rPr>
              <a:t>3,497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preguntas, 272 horas en total.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95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Se otorgan asesorías jurídicas a través del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programa de televisión  “Esfera Pública” de Mexiquense TV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, </a:t>
            </a:r>
            <a:r>
              <a:rPr kumimoji="0" lang="es-MX" sz="195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todos los viernes 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de 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</a:rPr>
              <a:t>18:00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a 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</a:rPr>
              <a:t>19:00</a:t>
            </a:r>
            <a:r>
              <a:rPr kumimoji="0" lang="es-MX" sz="195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 panose="020B0603020204030204"/>
              </a:rPr>
              <a:t> horas.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D4DA5C-840C-4DF2-A91A-0520C0E3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62234"/>
            <a:ext cx="9347200" cy="69824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EFBF022-0BF5-4C92-BD10-78056BB49CC7}"/>
              </a:ext>
            </a:extLst>
          </p:cNvPr>
          <p:cNvSpPr txBox="1"/>
          <p:nvPr/>
        </p:nvSpPr>
        <p:spPr>
          <a:xfrm>
            <a:off x="591102" y="-48572"/>
            <a:ext cx="796179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ntique Olive Roman" panose="020B0603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ntique Olive Roman"/>
                <a:cs typeface="Arial" panose="020B0604020202020204" pitchFamily="34" charset="0"/>
              </a:rPr>
              <a:t>MEDIDAS DE REGRESO SEGURO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/>
              <a:cs typeface="Arial" panose="020B0604020202020204" pitchFamily="34" charset="0"/>
            </a:endParaRPr>
          </a:p>
          <a:p>
            <a:pPr lvl="0" algn="just" defTabSz="914400">
              <a:defRPr/>
            </a:pP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-El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11 de noviembre de 2020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, las Caravanas por la Justicia Cotidiana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reanudaron las actividades presenciales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 en el municipio de Coyotepec, Estado de México.</a:t>
            </a:r>
          </a:p>
          <a:p>
            <a:pPr lvl="0" algn="just" defTabSz="914400"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lvl="0" algn="just" defTabSz="914400">
              <a:defRPr/>
            </a:pP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-Se elaboraron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protocolos de seguridad 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y se ha cumplido con las recomendaciones emitidas por las autoridades sanitarias.</a:t>
            </a:r>
          </a:p>
          <a:p>
            <a:pPr lvl="0" algn="just" defTabSz="914400"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lvl="0" algn="just" defTabSz="914400">
              <a:defRPr/>
            </a:pP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-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Todos los servidores públicos 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que trabajan en Caravanas se realizaron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pruebas de laboratorio para descartar SARS-COV2.</a:t>
            </a:r>
          </a:p>
          <a:p>
            <a:pPr lvl="0" algn="just" defTabSz="914400"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lvl="0" algn="just" defTabSz="914400">
              <a:defRPr/>
            </a:pP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-Se opera con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60 servidores públicos diariamente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, lo que equivale al 50% de la capacidad de la Caravana.</a:t>
            </a:r>
          </a:p>
          <a:p>
            <a:pPr lvl="0" algn="just" defTabSz="914400"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lvl="0" algn="just" defTabSz="914400">
              <a:defRPr/>
            </a:pP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-El acceso es controlado a través de fichas de ingreso. Los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grupos vulnerables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 son atendidos de </a:t>
            </a:r>
            <a:r>
              <a:rPr lang="es-MX" sz="2000" b="1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09:00 a 11:00 horas</a:t>
            </a:r>
            <a:r>
              <a:rPr lang="es-MX" sz="2000" kern="0" dirty="0">
                <a:solidFill>
                  <a:srgbClr val="323232"/>
                </a:solidFill>
                <a:latin typeface="Antique Olive Roman" panose="020B0603020204030204" pitchFamily="34" charset="0"/>
              </a:rPr>
              <a:t>.</a:t>
            </a:r>
          </a:p>
          <a:p>
            <a:pPr lvl="0" algn="just" defTabSz="914400"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kern="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 panose="020B0603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ntique Olive Roman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F2F8DF-F16E-4D9F-851A-81BD69EE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5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9C041E6-FFA9-4D83-8BD7-669A8AD9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8" y="-88899"/>
            <a:ext cx="9381856" cy="7013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6100" y="2884487"/>
            <a:ext cx="4748987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Kefa"/>
                <a:cs typeface="Kefa"/>
              </a:rPr>
              <a:t>Caravanas</a:t>
            </a:r>
            <a:r>
              <a:rPr lang="en-US" dirty="0">
                <a:solidFill>
                  <a:schemeClr val="bg1"/>
                </a:solidFill>
                <a:latin typeface="Kefa"/>
                <a:cs typeface="Kefa"/>
              </a:rPr>
              <a:t> por la Justicia </a:t>
            </a:r>
            <a:r>
              <a:rPr lang="en-US" dirty="0" err="1">
                <a:solidFill>
                  <a:schemeClr val="bg1"/>
                </a:solidFill>
                <a:latin typeface="Kefa"/>
                <a:cs typeface="Kefa"/>
              </a:rPr>
              <a:t>Cotidiana</a:t>
            </a:r>
            <a:endParaRPr lang="en-US" dirty="0">
              <a:solidFill>
                <a:schemeClr val="bg1"/>
              </a:solidFill>
              <a:latin typeface="Kefa"/>
              <a:cs typeface="Kefa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46100" y="3903662"/>
            <a:ext cx="45339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2388C4-BB94-4432-888E-B6D5FBA0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El 13 de septiembre de 2017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 se crea la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Secretaría de Justicia y Derechos Humanos del Estado de México.</a:t>
            </a:r>
          </a:p>
          <a:p>
            <a:pPr marL="0" indent="0" algn="just">
              <a:buNone/>
            </a:pPr>
            <a:endParaRPr lang="es-MX" sz="2900" b="1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-Fue creada para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diseñar y coordinar la política jurídica y de acceso a la justicia en el Estado,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así como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coordinar las acciones en materia de justicia itinerante. 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-En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octubre de 2019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se crearon las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Caravanas por la Justicia Cotidiana como un programa de acceso a la justicia itinerante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con el propósito de: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Eliminar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barreras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 de acceso a la justicia.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-Acercar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trámites y servicios jurídicos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a las y los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mexiquenses.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-Brindar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certeza y seguridad jurídica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a las personas. 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-Generar un </a:t>
            </a:r>
            <a:r>
              <a:rPr lang="es-MX" sz="29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ahorro 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en los costos de traslado y pago de trámites.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endParaRPr lang="es-MX" sz="2000" dirty="0">
              <a:solidFill>
                <a:srgbClr val="323232"/>
              </a:solidFill>
              <a:latin typeface="Antique Olive Roman" panose="020B0603020204030204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232515-21C7-4972-A384-CA5B6389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8271"/>
            <a:ext cx="8229600" cy="1408492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es-MX" sz="26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  <a:t>ANTECEDENTES</a:t>
            </a:r>
            <a:br>
              <a:rPr lang="es-MX" sz="26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</a:br>
            <a:br>
              <a:rPr lang="es-MX" sz="26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</a:br>
            <a:endParaRPr lang="es-MX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08E9BE-6FB1-4337-88AB-A4232276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065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3A96763-127A-4D80-9808-E61740D4D025}"/>
              </a:ext>
            </a:extLst>
          </p:cNvPr>
          <p:cNvSpPr txBox="1"/>
          <p:nvPr/>
        </p:nvSpPr>
        <p:spPr>
          <a:xfrm>
            <a:off x="236025" y="767280"/>
            <a:ext cx="935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24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PARTICIPAN 22 INSTITUCIONES</a:t>
            </a:r>
          </a:p>
          <a:p>
            <a:pPr algn="just" defTabSz="914400"/>
            <a:endParaRPr lang="es-MX" sz="800" b="1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2B65994-5E89-4605-A79B-FC5A66AD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4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3498A4-4D78-4D60-B425-717A12CF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1205948"/>
            <a:ext cx="8388626" cy="56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3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899138"/>
            <a:ext cx="8229600" cy="4935018"/>
          </a:xfrm>
        </p:spPr>
        <p:txBody>
          <a:bodyPr>
            <a:normAutofit/>
          </a:bodyPr>
          <a:lstStyle/>
          <a:p>
            <a:pPr marL="0" lvl="0" indent="0" algn="just" defTabSz="914400">
              <a:spcBef>
                <a:spcPts val="0"/>
              </a:spcBef>
              <a:buNone/>
            </a:pPr>
            <a:r>
              <a:rPr lang="es-MX" sz="2000" dirty="0">
                <a:solidFill>
                  <a:srgbClr val="323232"/>
                </a:solidFill>
                <a:latin typeface="Antique Olive Roman"/>
                <a:cs typeface="Arial" panose="020B0604020202020204" pitchFamily="34" charset="0"/>
              </a:rPr>
              <a:t>Los más representativos son:</a:t>
            </a:r>
          </a:p>
          <a:p>
            <a:pPr marL="0" lvl="0" indent="0" algn="just" defTabSz="914400">
              <a:spcBef>
                <a:spcPts val="0"/>
              </a:spcBef>
              <a:buNone/>
            </a:pPr>
            <a:r>
              <a:rPr lang="es-MX" sz="2000" dirty="0">
                <a:solidFill>
                  <a:srgbClr val="323232"/>
                </a:solidFill>
                <a:latin typeface="Antique Olive Roman"/>
                <a:cs typeface="Arial" panose="020B0604020202020204" pitchFamily="34" charset="0"/>
              </a:rPr>
              <a:t> </a:t>
            </a:r>
          </a:p>
          <a:p>
            <a:pPr marL="283464" indent="-283464" fontAlgn="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Expedición gratuita de copias certificadas de actas del registro civil.</a:t>
            </a:r>
            <a:endParaRPr lang="es-MX" sz="18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Registros de nacimiento.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Matrimonios.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algn="just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Asesorías jurídicas, patrocinios y representaciones en materia civil, familiar, registral, notarial, penal, laboral, agraria, derechos humanos, pirotécnica, violencia de género, violencia a menores de edad y adultos mayores.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Procedimientos de mediación, conciliación y justicia restaurativa.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Regularización de bienes inmuebles.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Reportes de personas desaparecidas.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Recepción de denuncias. 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Recepción de quejas por violaciones a derechos humanos.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Atención de primer contacto a víctimas del delito.</a:t>
            </a:r>
            <a:endParaRPr lang="es-MX" sz="2000" dirty="0">
              <a:latin typeface="Arial" panose="020B0604020202020204" pitchFamily="34" charset="0"/>
            </a:endParaRPr>
          </a:p>
          <a:p>
            <a:pPr marL="283464" indent="-283464" fontAlgn="t">
              <a:spcBef>
                <a:spcPts val="0"/>
              </a:spcBef>
            </a:pPr>
            <a:r>
              <a:rPr lang="es-MX" sz="1800" dirty="0">
                <a:solidFill>
                  <a:srgbClr val="323232"/>
                </a:solidFill>
                <a:latin typeface="Calibri" panose="020F0502020204030204" pitchFamily="34" charset="0"/>
              </a:rPr>
              <a:t>Testamentos. </a:t>
            </a:r>
            <a:endParaRPr lang="es-MX" sz="2000" dirty="0">
              <a:latin typeface="Arial" panose="020B0604020202020204" pitchFamily="34" charset="0"/>
            </a:endParaRPr>
          </a:p>
          <a:p>
            <a:pPr marL="0" lvl="0" indent="0" algn="just" defTabSz="914400">
              <a:spcBef>
                <a:spcPts val="0"/>
              </a:spcBef>
              <a:buNone/>
            </a:pPr>
            <a:endParaRPr lang="es-MX" sz="1800" dirty="0">
              <a:solidFill>
                <a:srgbClr val="32323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C69430-4B30-40A1-B512-1591E96C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es-MX" sz="2700" b="1" dirty="0">
                <a:solidFill>
                  <a:srgbClr val="323232"/>
                </a:solidFill>
                <a:latin typeface="Antique Olive Roman"/>
                <a:ea typeface="+mn-ea"/>
                <a:cs typeface="Arial" panose="020B0604020202020204" pitchFamily="34" charset="0"/>
              </a:rPr>
              <a:t>SE OFRECEN MÁS DE 70 TRÁMITES Y SERVICIOS JURÍDICOS</a:t>
            </a:r>
            <a:br>
              <a:rPr lang="es-MX" sz="2700" b="1" dirty="0">
                <a:solidFill>
                  <a:srgbClr val="323232"/>
                </a:solidFill>
                <a:latin typeface="Antique Olive Roman"/>
                <a:ea typeface="+mn-ea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6E7116-9571-43FE-BA04-9A9F806A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116785" y="1858142"/>
            <a:ext cx="8477249" cy="55329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-22 dependencias otorgan más de 70 trámites y servicios jurídicos (la mayoría gratuitos).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MX" sz="2600" i="1" dirty="0">
                <a:solidFill>
                  <a:schemeClr val="bg1">
                    <a:lumMod val="50000"/>
                  </a:schemeClr>
                </a:solidFill>
                <a:latin typeface="Antique Olive Roman" panose="020B0603020204030204" pitchFamily="34" charset="0"/>
              </a:rPr>
              <a:t>“Otorgar certeza jurídica, ahorro de tiempo y dinero”</a:t>
            </a:r>
          </a:p>
          <a:p>
            <a:pPr marL="0" indent="0" algn="r">
              <a:lnSpc>
                <a:spcPct val="120000"/>
              </a:lnSpc>
              <a:buNone/>
            </a:pPr>
            <a:endParaRPr lang="es-MX" sz="2600" i="1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-130 servidores públicos trabajan de miércoles a domingo de 09:00 a 15:00 horas.</a:t>
            </a:r>
            <a:endParaRPr lang="es-MX" sz="2900" dirty="0">
              <a:solidFill>
                <a:schemeClr val="bg1">
                  <a:lumMod val="50000"/>
                </a:schemeClr>
              </a:solidFill>
              <a:latin typeface="Antique Olive Roman" panose="020B0603020204030204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s-MX" sz="2600" i="1" dirty="0">
                <a:solidFill>
                  <a:schemeClr val="bg1">
                    <a:lumMod val="50000"/>
                  </a:schemeClr>
                </a:solidFill>
                <a:latin typeface="Antique Olive Roman" panose="020B0603020204030204" pitchFamily="34" charset="0"/>
              </a:rPr>
              <a:t>“Participan abogados, psicólogos y trabajadores sociales”</a:t>
            </a:r>
          </a:p>
          <a:p>
            <a:pPr marL="0" indent="0" algn="r">
              <a:lnSpc>
                <a:spcPct val="120000"/>
              </a:lnSpc>
              <a:buNone/>
            </a:pPr>
            <a:endParaRPr lang="es-MX" sz="2600" i="1" dirty="0">
              <a:solidFill>
                <a:schemeClr val="bg1">
                  <a:lumMod val="50000"/>
                </a:schemeClr>
              </a:solidFill>
              <a:latin typeface="Antique Olive Roman" panose="020B0603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-Las Caravanas se componen de 2 </a:t>
            </a:r>
            <a:r>
              <a:rPr lang="es-MX" sz="2900" dirty="0" err="1">
                <a:solidFill>
                  <a:srgbClr val="323232"/>
                </a:solidFill>
                <a:latin typeface="Antique Olive Roman" panose="020B0603020204030204" pitchFamily="34" charset="0"/>
              </a:rPr>
              <a:t>trailers</a:t>
            </a:r>
            <a:r>
              <a:rPr lang="es-MX" sz="2900" dirty="0">
                <a:solidFill>
                  <a:srgbClr val="323232"/>
                </a:solidFill>
                <a:latin typeface="Antique Olive Roman" panose="020B0603020204030204" pitchFamily="34" charset="0"/>
              </a:rPr>
              <a:t>, 3 antenas satelitales, 22 módulos de atención, 5 camionetas, 1 autobús, equipos de cómputo, acceso a los sistemas informáticos y bases de datos de cada institución.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MX" sz="2600" i="1" dirty="0">
                <a:solidFill>
                  <a:schemeClr val="bg1">
                    <a:lumMod val="50000"/>
                  </a:schemeClr>
                </a:solidFill>
                <a:latin typeface="Antique Olive Roman" panose="020B0603020204030204" pitchFamily="34" charset="0"/>
              </a:rPr>
              <a:t>“Asistir a las Caravanas es como asistir físicamente a una oficina de gobierno”  </a:t>
            </a: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endParaRPr lang="es-MX" sz="2900" dirty="0">
              <a:solidFill>
                <a:srgbClr val="323232"/>
              </a:solidFill>
              <a:latin typeface="Antique Olive Roman" panose="020B0603020204030204" pitchFamily="34" charset="0"/>
            </a:endParaRPr>
          </a:p>
          <a:p>
            <a:pPr marL="0" indent="0" algn="just">
              <a:buNone/>
            </a:pPr>
            <a:endParaRPr lang="es-MX" sz="2000" dirty="0">
              <a:solidFill>
                <a:srgbClr val="323232"/>
              </a:solidFill>
              <a:latin typeface="Antique Olive Roman" panose="020B0603020204030204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CE23422-CCB4-46F0-86C1-62CD50CB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061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  <a:t>DESCRIPCIÓN DE LAS CARVANAS POR LA JUSTICIA COTIDIANA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B14FC3-7571-407A-B058-5DB0D7F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4504"/>
            <a:ext cx="9347200" cy="6982468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391402" y="1417638"/>
            <a:ext cx="4295398" cy="4388714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 defTabSz="914400">
              <a:spcBef>
                <a:spcPts val="0"/>
              </a:spcBef>
              <a:buFontTx/>
              <a:buChar char="-"/>
              <a:defRPr/>
            </a:pPr>
            <a:r>
              <a:rPr lang="es-MX" sz="2000" b="1" dirty="0">
                <a:solidFill>
                  <a:srgbClr val="323232"/>
                </a:solidFill>
                <a:latin typeface="Antique Olive Roman" panose="020B0603020204030204"/>
              </a:rPr>
              <a:t>Documento de identificación </a:t>
            </a:r>
            <a:r>
              <a:rPr lang="es-MX" sz="2000" dirty="0">
                <a:solidFill>
                  <a:srgbClr val="323232"/>
                </a:solidFill>
                <a:latin typeface="Antique Olive Roman" panose="020B0603020204030204"/>
              </a:rPr>
              <a:t>que contiene los documentos personales expedidos en las Caravanas</a:t>
            </a: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endParaRPr lang="es-MX" sz="2000" dirty="0">
              <a:solidFill>
                <a:srgbClr val="323232"/>
              </a:solidFill>
              <a:latin typeface="Antique Olive Roman" panose="020B0603020204030204"/>
            </a:endParaRPr>
          </a:p>
          <a:p>
            <a:pPr lvl="0" algn="just" defTabSz="914400">
              <a:spcBef>
                <a:spcPts val="0"/>
              </a:spcBef>
              <a:buFontTx/>
              <a:buChar char="-"/>
              <a:defRPr/>
            </a:pP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Es la </a:t>
            </a:r>
            <a:r>
              <a:rPr lang="es-MX" sz="20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llave de acceso </a:t>
            </a: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para el expediente electrónico de trámites y servicios</a:t>
            </a: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  <a:defRPr/>
            </a:pPr>
            <a:endParaRPr lang="es-MX" sz="2000" b="1" dirty="0">
              <a:solidFill>
                <a:srgbClr val="323232"/>
              </a:solidFill>
              <a:latin typeface="Antique Olive Roman" panose="020B0603020204030204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  <a:defRPr/>
            </a:pPr>
            <a:r>
              <a:rPr lang="es-MX" sz="2000" dirty="0">
                <a:solidFill>
                  <a:srgbClr val="323232"/>
                </a:solidFill>
                <a:latin typeface="Antique Olive Roman" panose="020B0603020204030204"/>
              </a:rPr>
              <a:t>Permite dar </a:t>
            </a:r>
            <a:r>
              <a:rPr lang="es-MX" sz="2000" b="1" dirty="0">
                <a:solidFill>
                  <a:srgbClr val="323232"/>
                </a:solidFill>
                <a:latin typeface="Antique Olive Roman" panose="020B0603020204030204"/>
              </a:rPr>
              <a:t>seguimiento a los trámites iniciados </a:t>
            </a:r>
            <a:r>
              <a:rPr lang="es-MX" sz="2000" dirty="0">
                <a:solidFill>
                  <a:srgbClr val="323232"/>
                </a:solidFill>
                <a:latin typeface="Antique Olive Roman" panose="020B0603020204030204"/>
              </a:rPr>
              <a:t>en las Caravanas, a través de la plataforma tecnológica</a:t>
            </a:r>
            <a:endParaRPr lang="es-MX" sz="2000" dirty="0">
              <a:solidFill>
                <a:srgbClr val="323232"/>
              </a:solidFill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  <a:defRPr/>
            </a:pPr>
            <a:endParaRPr lang="es-MX" sz="2000" dirty="0">
              <a:solidFill>
                <a:srgbClr val="323232"/>
              </a:solidFill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  <a:defRPr/>
            </a:pP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Cuenta con </a:t>
            </a:r>
            <a:r>
              <a:rPr lang="es-MX" sz="20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mecanismos de seguridad </a:t>
            </a: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que impiden su falsificación y protege los datos personales de los ciudadanos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D6014B-23FD-484A-B45A-40F1449F4B7A}"/>
              </a:ext>
            </a:extLst>
          </p:cNvPr>
          <p:cNvPicPr/>
          <p:nvPr/>
        </p:nvPicPr>
        <p:blipFill rotWithShape="1">
          <a:blip r:embed="rId3"/>
          <a:srcRect l="26638" t="11165" r="30075" b="5251"/>
          <a:stretch/>
        </p:blipFill>
        <p:spPr bwMode="auto">
          <a:xfrm>
            <a:off x="300176" y="1417638"/>
            <a:ext cx="3934201" cy="438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BD7EC4-C87B-4B9D-9735-7D5F7335EB28}"/>
              </a:ext>
            </a:extLst>
          </p:cNvPr>
          <p:cNvSpPr txBox="1"/>
          <p:nvPr/>
        </p:nvSpPr>
        <p:spPr>
          <a:xfrm>
            <a:off x="123568" y="820815"/>
            <a:ext cx="902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MX" sz="2400" b="1" dirty="0">
                <a:solidFill>
                  <a:srgbClr val="323232"/>
                </a:solidFill>
                <a:latin typeface="Antique Olive Roman" panose="020B0603020204030204"/>
              </a:rPr>
              <a:t>EXPEDIENTE JURÍDICO DIGITAL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CF4688-B7B7-4817-892E-3254D510B1D5}"/>
              </a:ext>
            </a:extLst>
          </p:cNvPr>
          <p:cNvSpPr txBox="1"/>
          <p:nvPr/>
        </p:nvSpPr>
        <p:spPr>
          <a:xfrm>
            <a:off x="163113" y="5816815"/>
            <a:ext cx="422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MX" b="1" i="1" dirty="0">
                <a:solidFill>
                  <a:srgbClr val="323232"/>
                </a:solidFill>
                <a:latin typeface="Antique Olive Roman" panose="020B0603020204030204"/>
              </a:rPr>
              <a:t>Tener un Carnet Jurídico es como tener todos tus documentos en la mano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BEBBD86-F0E0-4504-925A-58F2CFB0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62234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18916"/>
            <a:ext cx="8229600" cy="114300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s-MX" sz="27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  <a:t>CONSEJO CONSULTIVO</a:t>
            </a:r>
            <a:br>
              <a:rPr lang="es-MX" sz="2200" b="1" dirty="0">
                <a:solidFill>
                  <a:srgbClr val="323232"/>
                </a:solidFill>
                <a:latin typeface="Antique Olive Roman" panose="020B0603020204030204" pitchFamily="34" charset="0"/>
                <a:ea typeface="+mn-ea"/>
                <a:cs typeface="+mn-cs"/>
              </a:rPr>
            </a:br>
            <a:br>
              <a:rPr lang="es-MX" dirty="0"/>
            </a:b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635354"/>
            <a:ext cx="8229600" cy="2743200"/>
          </a:xfrm>
        </p:spPr>
        <p:txBody>
          <a:bodyPr/>
          <a:lstStyle/>
          <a:p>
            <a:pPr marL="0" lvl="0" indent="0" algn="just" defTabSz="914400">
              <a:spcBef>
                <a:spcPts val="0"/>
              </a:spcBef>
              <a:buNone/>
              <a:defRPr/>
            </a:pP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-</a:t>
            </a:r>
            <a:r>
              <a:rPr lang="es-MX" sz="20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 El 28 de noviembre de </a:t>
            </a:r>
            <a:r>
              <a:rPr lang="es-MX" sz="2000" b="1" dirty="0">
                <a:solidFill>
                  <a:srgbClr val="323232"/>
                </a:solidFill>
              </a:rPr>
              <a:t>2019</a:t>
            </a:r>
            <a:r>
              <a:rPr lang="es-MX" sz="2000" b="1" dirty="0">
                <a:solidFill>
                  <a:srgbClr val="323232"/>
                </a:solidFill>
                <a:latin typeface="Antique Olive Roman" panose="020B0603020204030204" pitchFamily="34" charset="0"/>
              </a:rPr>
              <a:t> </a:t>
            </a:r>
            <a:r>
              <a:rPr lang="es-MX" sz="2000" dirty="0">
                <a:solidFill>
                  <a:srgbClr val="323232"/>
                </a:solidFill>
                <a:latin typeface="Antique Olive Roman" panose="020B0603020204030204" pitchFamily="34" charset="0"/>
              </a:rPr>
              <a:t>se instaló un Consejo Consultivo, para medir y evaluar los resultados y funcionamiento de las Caravanas por la Justicia Cotidiana.</a:t>
            </a: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endParaRPr lang="es-MX" sz="2000" dirty="0">
              <a:solidFill>
                <a:srgbClr val="323232"/>
              </a:solidFill>
              <a:latin typeface="Antique Olive Roman" panose="020B0603020204030204"/>
            </a:endParaRP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r>
              <a:rPr lang="es-MX" sz="2000" dirty="0">
                <a:solidFill>
                  <a:srgbClr val="323232"/>
                </a:solidFill>
                <a:latin typeface="Antique Olive Roman" panose="020B0603020204030204"/>
              </a:rPr>
              <a:t>- Esta evaluación nos permite identificar mejoras en el servicio público en beneficio de los mexiquenses.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 descr="Imagen que contiene ventana, dibujo, camiseta&#10;&#10;Descripción generada automáticamente">
            <a:extLst>
              <a:ext uri="{FF2B5EF4-FFF2-40B4-BE49-F238E27FC236}">
                <a16:creationId xmlns:a16="http://schemas.microsoft.com/office/drawing/2014/main" id="{C5122CCD-2B7A-4916-A476-9084CD717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815879"/>
            <a:ext cx="2727765" cy="14349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4BC21F-3AB1-402D-AB59-8653E1FB1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53" y="3829948"/>
            <a:ext cx="1325094" cy="1434902"/>
          </a:xfrm>
          <a:prstGeom prst="rect">
            <a:avLst/>
          </a:prstGeom>
        </p:spPr>
      </p:pic>
      <p:pic>
        <p:nvPicPr>
          <p:cNvPr id="7" name="Imagen 6" descr="Imagen que contiene firmar, exterior, alimentos, señal&#10;&#10;Descripción generada automáticamente">
            <a:extLst>
              <a:ext uri="{FF2B5EF4-FFF2-40B4-BE49-F238E27FC236}">
                <a16:creationId xmlns:a16="http://schemas.microsoft.com/office/drawing/2014/main" id="{F7B41CCA-DC93-462C-B568-9F8A05B40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0" y="3829948"/>
            <a:ext cx="1325094" cy="14349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E7C623-139B-479B-9CC0-5CD2237EC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" y="5265729"/>
            <a:ext cx="2123621" cy="1396871"/>
          </a:xfrm>
          <a:prstGeom prst="rect">
            <a:avLst/>
          </a:prstGeom>
        </p:spPr>
      </p:pic>
      <p:pic>
        <p:nvPicPr>
          <p:cNvPr id="12" name="Imagen 11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926D7ACE-FA69-4068-B02B-3474F62A4A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37" y="5264850"/>
            <a:ext cx="2126326" cy="1396870"/>
          </a:xfrm>
          <a:prstGeom prst="rect">
            <a:avLst/>
          </a:prstGeom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4BE6C60-0A08-4869-9EE2-8049B89EA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66" y="5669830"/>
            <a:ext cx="1533763" cy="80617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6A33F2-0AE1-4C56-80D5-8DDCDB06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06158"/>
            <a:ext cx="8229600" cy="114300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es-MX" sz="2700" b="1" dirty="0">
                <a:solidFill>
                  <a:srgbClr val="323232"/>
                </a:solidFill>
                <a:latin typeface="Antique Olive Roman"/>
                <a:ea typeface="+mn-ea"/>
                <a:cs typeface="Arial" panose="020B0604020202020204" pitchFamily="34" charset="0"/>
              </a:rPr>
              <a:t>RESULTADO DE LOS PRIMEROS 21 MUNICIPIOS</a:t>
            </a:r>
            <a:br>
              <a:rPr lang="es-MX" sz="2000" b="1" dirty="0">
                <a:solidFill>
                  <a:srgbClr val="323232"/>
                </a:solidFill>
                <a:latin typeface="Antique Olive Roman"/>
                <a:ea typeface="+mn-ea"/>
                <a:cs typeface="Arial" panose="020B0604020202020204" pitchFamily="34" charset="0"/>
              </a:rPr>
            </a:br>
            <a:br>
              <a:rPr lang="es-MX" dirty="0"/>
            </a:br>
            <a:endParaRPr lang="en-U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1CAD006-62A9-4486-9F5A-33EE654F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9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781165-36FE-463D-BB80-7E4489361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3" t="15792" r="11114" b="14566"/>
          <a:stretch/>
        </p:blipFill>
        <p:spPr>
          <a:xfrm>
            <a:off x="0" y="1126434"/>
            <a:ext cx="8515350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754</Words>
  <Application>Microsoft Office PowerPoint</Application>
  <PresentationFormat>Presentación en pantalla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Antique Olive Roman</vt:lpstr>
      <vt:lpstr>Arial</vt:lpstr>
      <vt:lpstr>Calibri</vt:lpstr>
      <vt:lpstr>Kefa</vt:lpstr>
      <vt:lpstr>Office Theme</vt:lpstr>
      <vt:lpstr>Acercamiento de la Justicia a la comunidad</vt:lpstr>
      <vt:lpstr>Presentación de PowerPoint</vt:lpstr>
      <vt:lpstr>ANTECEDENTES  </vt:lpstr>
      <vt:lpstr>Presentación de PowerPoint</vt:lpstr>
      <vt:lpstr>SE OFRECEN MÁS DE 70 TRÁMITES Y SERVICIOS JURÍDICOS </vt:lpstr>
      <vt:lpstr>DESCRIPCIÓN DE LAS CARVANAS POR LA JUSTICIA COTIDIANA</vt:lpstr>
      <vt:lpstr>Presentación de PowerPoint</vt:lpstr>
      <vt:lpstr>CONSEJO CONSULTIVO  </vt:lpstr>
      <vt:lpstr>RESULTADO DE LOS PRIMEROS 21 MUNICIPIOS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Rios</dc:creator>
  <cp:lastModifiedBy>CARAVANA POR LA JUSTICIA COTIDIANA</cp:lastModifiedBy>
  <cp:revision>68</cp:revision>
  <cp:lastPrinted>2020-11-18T13:26:13Z</cp:lastPrinted>
  <dcterms:created xsi:type="dcterms:W3CDTF">2020-11-09T22:58:38Z</dcterms:created>
  <dcterms:modified xsi:type="dcterms:W3CDTF">2020-11-18T13:28:13Z</dcterms:modified>
</cp:coreProperties>
</file>