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434" r:id="rId3"/>
    <p:sldId id="258" r:id="rId4"/>
    <p:sldId id="425" r:id="rId5"/>
    <p:sldId id="430" r:id="rId6"/>
    <p:sldId id="426" r:id="rId7"/>
    <p:sldId id="427" r:id="rId8"/>
    <p:sldId id="428" r:id="rId9"/>
    <p:sldId id="429" r:id="rId10"/>
    <p:sldId id="431" r:id="rId11"/>
    <p:sldId id="432" r:id="rId12"/>
    <p:sldId id="43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a murgui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AB434-04D4-41D5-9EB5-969460DC5C69}" v="2" dt="2020-11-23T21:47:00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yeli Sanchez" userId="dc831c5d-ee51-410c-b4ab-e025409fc2a0" providerId="ADAL" clId="{FC8AB434-04D4-41D5-9EB5-969460DC5C69}"/>
    <pc:docChg chg="undo custSel addSld modSld">
      <pc:chgData name="Nayeli Sanchez" userId="dc831c5d-ee51-410c-b4ab-e025409fc2a0" providerId="ADAL" clId="{FC8AB434-04D4-41D5-9EB5-969460DC5C69}" dt="2020-11-23T21:47:54.281" v="15" actId="1076"/>
      <pc:docMkLst>
        <pc:docMk/>
      </pc:docMkLst>
      <pc:sldChg chg="addSp delSp modSp add mod">
        <pc:chgData name="Nayeli Sanchez" userId="dc831c5d-ee51-410c-b4ab-e025409fc2a0" providerId="ADAL" clId="{FC8AB434-04D4-41D5-9EB5-969460DC5C69}" dt="2020-11-23T21:47:54.281" v="15" actId="1076"/>
        <pc:sldMkLst>
          <pc:docMk/>
          <pc:sldMk cId="873738737" sldId="434"/>
        </pc:sldMkLst>
        <pc:spChg chg="add del mod">
          <ac:chgData name="Nayeli Sanchez" userId="dc831c5d-ee51-410c-b4ab-e025409fc2a0" providerId="ADAL" clId="{FC8AB434-04D4-41D5-9EB5-969460DC5C69}" dt="2020-11-23T21:47:15.495" v="5" actId="478"/>
          <ac:spMkLst>
            <pc:docMk/>
            <pc:sldMk cId="873738737" sldId="434"/>
            <ac:spMk id="3" creationId="{CA217A54-0CB0-4DC1-A3FC-F8E9628718AA}"/>
          </ac:spMkLst>
        </pc:spChg>
        <pc:spChg chg="del">
          <ac:chgData name="Nayeli Sanchez" userId="dc831c5d-ee51-410c-b4ab-e025409fc2a0" providerId="ADAL" clId="{FC8AB434-04D4-41D5-9EB5-969460DC5C69}" dt="2020-11-23T21:46:49.768" v="1" actId="478"/>
          <ac:spMkLst>
            <pc:docMk/>
            <pc:sldMk cId="873738737" sldId="434"/>
            <ac:spMk id="5" creationId="{1B451E5B-7CBF-43DC-8BFA-BE611D8B346B}"/>
          </ac:spMkLst>
        </pc:spChg>
        <pc:spChg chg="del">
          <ac:chgData name="Nayeli Sanchez" userId="dc831c5d-ee51-410c-b4ab-e025409fc2a0" providerId="ADAL" clId="{FC8AB434-04D4-41D5-9EB5-969460DC5C69}" dt="2020-11-23T21:46:49.768" v="1" actId="478"/>
          <ac:spMkLst>
            <pc:docMk/>
            <pc:sldMk cId="873738737" sldId="434"/>
            <ac:spMk id="9" creationId="{00000000-0000-0000-0000-000000000000}"/>
          </ac:spMkLst>
        </pc:spChg>
        <pc:spChg chg="add mod">
          <ac:chgData name="Nayeli Sanchez" userId="dc831c5d-ee51-410c-b4ab-e025409fc2a0" providerId="ADAL" clId="{FC8AB434-04D4-41D5-9EB5-969460DC5C69}" dt="2020-11-23T21:46:49.768" v="1" actId="478"/>
          <ac:spMkLst>
            <pc:docMk/>
            <pc:sldMk cId="873738737" sldId="434"/>
            <ac:spMk id="10" creationId="{9BA15B9F-2A6A-4CF7-BC30-8CEADD0BAA89}"/>
          </ac:spMkLst>
        </pc:spChg>
        <pc:spChg chg="add mod">
          <ac:chgData name="Nayeli Sanchez" userId="dc831c5d-ee51-410c-b4ab-e025409fc2a0" providerId="ADAL" clId="{FC8AB434-04D4-41D5-9EB5-969460DC5C69}" dt="2020-11-23T21:47:54.281" v="15" actId="1076"/>
          <ac:spMkLst>
            <pc:docMk/>
            <pc:sldMk cId="873738737" sldId="434"/>
            <ac:spMk id="17" creationId="{965AEB47-5437-415D-A0C8-0FF8031D6BD3}"/>
          </ac:spMkLst>
        </pc:spChg>
        <pc:grpChg chg="del">
          <ac:chgData name="Nayeli Sanchez" userId="dc831c5d-ee51-410c-b4ab-e025409fc2a0" providerId="ADAL" clId="{FC8AB434-04D4-41D5-9EB5-969460DC5C69}" dt="2020-11-23T21:46:49.768" v="1" actId="478"/>
          <ac:grpSpMkLst>
            <pc:docMk/>
            <pc:sldMk cId="873738737" sldId="434"/>
            <ac:grpSpMk id="6" creationId="{4FFF1041-78F5-461F-9734-0810AFA0859E}"/>
          </ac:grpSpMkLst>
        </pc:grpChg>
        <pc:picChg chg="add del mod">
          <ac:chgData name="Nayeli Sanchez" userId="dc831c5d-ee51-410c-b4ab-e025409fc2a0" providerId="ADAL" clId="{FC8AB434-04D4-41D5-9EB5-969460DC5C69}" dt="2020-11-23T21:47:50.676" v="14" actId="1076"/>
          <ac:picMkLst>
            <pc:docMk/>
            <pc:sldMk cId="873738737" sldId="434"/>
            <ac:picMk id="8" creationId="{00000000-0000-0000-0000-000000000000}"/>
          </ac:picMkLst>
        </pc:picChg>
        <pc:picChg chg="add mod">
          <ac:chgData name="Nayeli Sanchez" userId="dc831c5d-ee51-410c-b4ab-e025409fc2a0" providerId="ADAL" clId="{FC8AB434-04D4-41D5-9EB5-969460DC5C69}" dt="2020-11-23T21:47:09.402" v="4" actId="1076"/>
          <ac:picMkLst>
            <pc:docMk/>
            <pc:sldMk cId="873738737" sldId="434"/>
            <ac:picMk id="16" creationId="{1EBECA29-5AD2-4559-BEB3-47C4EDE68D2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62E1C-00E8-44DB-A9A4-E5645270A5A7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6B424C-F88E-4DC0-8ADF-AE730471544D}">
      <dgm:prSet custT="1"/>
      <dgm:spPr>
        <a:solidFill>
          <a:srgbClr val="FF3A2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en-US" sz="1400" b="1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Chihuahua</a:t>
          </a:r>
          <a:br>
            <a:rPr lang="en-US" sz="1400" b="1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</a:br>
          <a:r>
            <a:rPr lang="en-US" sz="1200" b="0" dirty="0" err="1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Chihuahua</a:t>
          </a:r>
          <a:br>
            <a:rPr lang="en-US" sz="1200" b="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</a:br>
          <a:r>
            <a:rPr lang="en-US" sz="1200" b="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Cd. Juárez</a:t>
          </a:r>
        </a:p>
      </dgm:t>
    </dgm:pt>
    <dgm:pt modelId="{BEFE6556-5964-44C2-BB94-7BAA79F6F1D5}" type="parTrans" cxnId="{D83C3488-5D5F-43B3-B0C3-4A1725A9C7E8}">
      <dgm:prSet/>
      <dgm:spPr/>
      <dgm:t>
        <a:bodyPr/>
        <a:lstStyle/>
        <a:p>
          <a:endParaRPr lang="en-US"/>
        </a:p>
      </dgm:t>
    </dgm:pt>
    <dgm:pt modelId="{9124E1D1-166C-4DB4-A9ED-CA2A4B3D4983}" type="sibTrans" cxnId="{D83C3488-5D5F-43B3-B0C3-4A1725A9C7E8}">
      <dgm:prSet/>
      <dgm:spPr/>
      <dgm:t>
        <a:bodyPr/>
        <a:lstStyle/>
        <a:p>
          <a:endParaRPr lang="en-US"/>
        </a:p>
      </dgm:t>
    </dgm:pt>
    <dgm:pt modelId="{C77D6DAB-80F4-44FD-968A-928D536EBA93}" type="pres">
      <dgm:prSet presAssocID="{70662E1C-00E8-44DB-A9A4-E5645270A5A7}" presName="linear" presStyleCnt="0">
        <dgm:presLayoutVars>
          <dgm:animLvl val="lvl"/>
          <dgm:resizeHandles val="exact"/>
        </dgm:presLayoutVars>
      </dgm:prSet>
      <dgm:spPr/>
    </dgm:pt>
    <dgm:pt modelId="{4EF6BA8D-5202-4CE6-B85B-99F06114C5C6}" type="pres">
      <dgm:prSet presAssocID="{176B424C-F88E-4DC0-8ADF-AE730471544D}" presName="parentText" presStyleLbl="node1" presStyleIdx="0" presStyleCnt="1" custScaleX="64477" custScaleY="75272" custLinFactNeighborX="-10538" custLinFactNeighborY="-33993">
        <dgm:presLayoutVars>
          <dgm:chMax val="0"/>
          <dgm:bulletEnabled val="1"/>
        </dgm:presLayoutVars>
      </dgm:prSet>
      <dgm:spPr/>
    </dgm:pt>
  </dgm:ptLst>
  <dgm:cxnLst>
    <dgm:cxn modelId="{D83C3488-5D5F-43B3-B0C3-4A1725A9C7E8}" srcId="{70662E1C-00E8-44DB-A9A4-E5645270A5A7}" destId="{176B424C-F88E-4DC0-8ADF-AE730471544D}" srcOrd="0" destOrd="0" parTransId="{BEFE6556-5964-44C2-BB94-7BAA79F6F1D5}" sibTransId="{9124E1D1-166C-4DB4-A9ED-CA2A4B3D4983}"/>
    <dgm:cxn modelId="{A6349391-3B97-4545-B768-EDF69EC0EFCA}" type="presOf" srcId="{176B424C-F88E-4DC0-8ADF-AE730471544D}" destId="{4EF6BA8D-5202-4CE6-B85B-99F06114C5C6}" srcOrd="0" destOrd="0" presId="urn:microsoft.com/office/officeart/2005/8/layout/vList2"/>
    <dgm:cxn modelId="{D84A16B3-4BD3-402D-B435-5D43B4BC343D}" type="presOf" srcId="{70662E1C-00E8-44DB-A9A4-E5645270A5A7}" destId="{C77D6DAB-80F4-44FD-968A-928D536EBA93}" srcOrd="0" destOrd="0" presId="urn:microsoft.com/office/officeart/2005/8/layout/vList2"/>
    <dgm:cxn modelId="{C240CA6A-3F7E-4C71-A7EA-5997B7D03054}" type="presParOf" srcId="{C77D6DAB-80F4-44FD-968A-928D536EBA93}" destId="{4EF6BA8D-5202-4CE6-B85B-99F06114C5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62E1C-00E8-44DB-A9A4-E5645270A5A7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6B424C-F88E-4DC0-8ADF-AE730471544D}">
      <dgm:prSet custT="1"/>
      <dgm:spPr>
        <a:solidFill>
          <a:srgbClr val="41434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en-US" sz="1400" b="1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Estado</a:t>
          </a:r>
          <a:br>
            <a:rPr lang="en-US" sz="1400" b="1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</a:br>
          <a:r>
            <a:rPr lang="en-US" sz="1400" b="1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de México</a:t>
          </a:r>
          <a:br>
            <a:rPr lang="en-US" sz="1400" b="1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</a:br>
          <a:r>
            <a:rPr lang="en-US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Naucalpan</a:t>
          </a:r>
          <a:br>
            <a:rPr lang="en-US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</a:br>
          <a:r>
            <a:rPr lang="en-US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Ecatepec</a:t>
          </a:r>
        </a:p>
      </dgm:t>
    </dgm:pt>
    <dgm:pt modelId="{BEFE6556-5964-44C2-BB94-7BAA79F6F1D5}" type="parTrans" cxnId="{D83C3488-5D5F-43B3-B0C3-4A1725A9C7E8}">
      <dgm:prSet/>
      <dgm:spPr/>
      <dgm:t>
        <a:bodyPr/>
        <a:lstStyle/>
        <a:p>
          <a:endParaRPr lang="en-US"/>
        </a:p>
      </dgm:t>
    </dgm:pt>
    <dgm:pt modelId="{9124E1D1-166C-4DB4-A9ED-CA2A4B3D4983}" type="sibTrans" cxnId="{D83C3488-5D5F-43B3-B0C3-4A1725A9C7E8}">
      <dgm:prSet/>
      <dgm:spPr/>
      <dgm:t>
        <a:bodyPr/>
        <a:lstStyle/>
        <a:p>
          <a:endParaRPr lang="en-US"/>
        </a:p>
      </dgm:t>
    </dgm:pt>
    <dgm:pt modelId="{C77D6DAB-80F4-44FD-968A-928D536EBA93}" type="pres">
      <dgm:prSet presAssocID="{70662E1C-00E8-44DB-A9A4-E5645270A5A7}" presName="linear" presStyleCnt="0">
        <dgm:presLayoutVars>
          <dgm:animLvl val="lvl"/>
          <dgm:resizeHandles val="exact"/>
        </dgm:presLayoutVars>
      </dgm:prSet>
      <dgm:spPr/>
    </dgm:pt>
    <dgm:pt modelId="{4EF6BA8D-5202-4CE6-B85B-99F06114C5C6}" type="pres">
      <dgm:prSet presAssocID="{176B424C-F88E-4DC0-8ADF-AE730471544D}" presName="parentText" presStyleLbl="node1" presStyleIdx="0" presStyleCnt="1" custScaleX="63139" custScaleY="75272" custLinFactNeighborX="455" custLinFactNeighborY="-41415">
        <dgm:presLayoutVars>
          <dgm:chMax val="0"/>
          <dgm:bulletEnabled val="1"/>
        </dgm:presLayoutVars>
      </dgm:prSet>
      <dgm:spPr/>
    </dgm:pt>
  </dgm:ptLst>
  <dgm:cxnLst>
    <dgm:cxn modelId="{D83C3488-5D5F-43B3-B0C3-4A1725A9C7E8}" srcId="{70662E1C-00E8-44DB-A9A4-E5645270A5A7}" destId="{176B424C-F88E-4DC0-8ADF-AE730471544D}" srcOrd="0" destOrd="0" parTransId="{BEFE6556-5964-44C2-BB94-7BAA79F6F1D5}" sibTransId="{9124E1D1-166C-4DB4-A9ED-CA2A4B3D4983}"/>
    <dgm:cxn modelId="{A6349391-3B97-4545-B768-EDF69EC0EFCA}" type="presOf" srcId="{176B424C-F88E-4DC0-8ADF-AE730471544D}" destId="{4EF6BA8D-5202-4CE6-B85B-99F06114C5C6}" srcOrd="0" destOrd="0" presId="urn:microsoft.com/office/officeart/2005/8/layout/vList2"/>
    <dgm:cxn modelId="{D84A16B3-4BD3-402D-B435-5D43B4BC343D}" type="presOf" srcId="{70662E1C-00E8-44DB-A9A4-E5645270A5A7}" destId="{C77D6DAB-80F4-44FD-968A-928D536EBA93}" srcOrd="0" destOrd="0" presId="urn:microsoft.com/office/officeart/2005/8/layout/vList2"/>
    <dgm:cxn modelId="{C240CA6A-3F7E-4C71-A7EA-5997B7D03054}" type="presParOf" srcId="{C77D6DAB-80F4-44FD-968A-928D536EBA93}" destId="{4EF6BA8D-5202-4CE6-B85B-99F06114C5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62E1C-00E8-44DB-A9A4-E5645270A5A7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6B424C-F88E-4DC0-8ADF-AE730471544D}">
      <dgm:prSet custT="1"/>
      <dgm:spPr>
        <a:solidFill>
          <a:srgbClr val="00ADB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en-US" sz="1500" b="1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Guerrero</a:t>
          </a:r>
          <a:br>
            <a:rPr lang="en-US" sz="1500" b="1" i="1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</a:br>
          <a:r>
            <a:rPr lang="en-US" sz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Chilpancingo</a:t>
          </a:r>
        </a:p>
      </dgm:t>
    </dgm:pt>
    <dgm:pt modelId="{BEFE6556-5964-44C2-BB94-7BAA79F6F1D5}" type="parTrans" cxnId="{D83C3488-5D5F-43B3-B0C3-4A1725A9C7E8}">
      <dgm:prSet/>
      <dgm:spPr/>
      <dgm:t>
        <a:bodyPr/>
        <a:lstStyle/>
        <a:p>
          <a:endParaRPr lang="en-US"/>
        </a:p>
      </dgm:t>
    </dgm:pt>
    <dgm:pt modelId="{9124E1D1-166C-4DB4-A9ED-CA2A4B3D4983}" type="sibTrans" cxnId="{D83C3488-5D5F-43B3-B0C3-4A1725A9C7E8}">
      <dgm:prSet/>
      <dgm:spPr/>
      <dgm:t>
        <a:bodyPr/>
        <a:lstStyle/>
        <a:p>
          <a:endParaRPr lang="en-US"/>
        </a:p>
      </dgm:t>
    </dgm:pt>
    <dgm:pt modelId="{C77D6DAB-80F4-44FD-968A-928D536EBA93}" type="pres">
      <dgm:prSet presAssocID="{70662E1C-00E8-44DB-A9A4-E5645270A5A7}" presName="linear" presStyleCnt="0">
        <dgm:presLayoutVars>
          <dgm:animLvl val="lvl"/>
          <dgm:resizeHandles val="exact"/>
        </dgm:presLayoutVars>
      </dgm:prSet>
      <dgm:spPr/>
    </dgm:pt>
    <dgm:pt modelId="{4EF6BA8D-5202-4CE6-B85B-99F06114C5C6}" type="pres">
      <dgm:prSet presAssocID="{176B424C-F88E-4DC0-8ADF-AE730471544D}" presName="parentText" presStyleLbl="node1" presStyleIdx="0" presStyleCnt="1" custScaleX="76287" custScaleY="75272" custLinFactNeighborX="-40087" custLinFactNeighborY="26358">
        <dgm:presLayoutVars>
          <dgm:chMax val="0"/>
          <dgm:bulletEnabled val="1"/>
        </dgm:presLayoutVars>
      </dgm:prSet>
      <dgm:spPr/>
    </dgm:pt>
  </dgm:ptLst>
  <dgm:cxnLst>
    <dgm:cxn modelId="{D83C3488-5D5F-43B3-B0C3-4A1725A9C7E8}" srcId="{70662E1C-00E8-44DB-A9A4-E5645270A5A7}" destId="{176B424C-F88E-4DC0-8ADF-AE730471544D}" srcOrd="0" destOrd="0" parTransId="{BEFE6556-5964-44C2-BB94-7BAA79F6F1D5}" sibTransId="{9124E1D1-166C-4DB4-A9ED-CA2A4B3D4983}"/>
    <dgm:cxn modelId="{A6349391-3B97-4545-B768-EDF69EC0EFCA}" type="presOf" srcId="{176B424C-F88E-4DC0-8ADF-AE730471544D}" destId="{4EF6BA8D-5202-4CE6-B85B-99F06114C5C6}" srcOrd="0" destOrd="0" presId="urn:microsoft.com/office/officeart/2005/8/layout/vList2"/>
    <dgm:cxn modelId="{D84A16B3-4BD3-402D-B435-5D43B4BC343D}" type="presOf" srcId="{70662E1C-00E8-44DB-A9A4-E5645270A5A7}" destId="{C77D6DAB-80F4-44FD-968A-928D536EBA93}" srcOrd="0" destOrd="0" presId="urn:microsoft.com/office/officeart/2005/8/layout/vList2"/>
    <dgm:cxn modelId="{C240CA6A-3F7E-4C71-A7EA-5997B7D03054}" type="presParOf" srcId="{C77D6DAB-80F4-44FD-968A-928D536EBA93}" destId="{4EF6BA8D-5202-4CE6-B85B-99F06114C5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6BA8D-5202-4CE6-B85B-99F06114C5C6}">
      <dsp:nvSpPr>
        <dsp:cNvPr id="0" name=""/>
        <dsp:cNvSpPr/>
      </dsp:nvSpPr>
      <dsp:spPr>
        <a:xfrm>
          <a:off x="99140" y="0"/>
          <a:ext cx="884927" cy="901818"/>
        </a:xfrm>
        <a:prstGeom prst="roundRect">
          <a:avLst/>
        </a:prstGeom>
        <a:solidFill>
          <a:srgbClr val="FF3A2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Chihuahua</a:t>
          </a:r>
          <a:br>
            <a:rPr lang="en-US" sz="1400" b="1" kern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</a:br>
          <a:r>
            <a:rPr lang="en-US" sz="1200" b="0" kern="1200" dirty="0" err="1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Chihuahua</a:t>
          </a:r>
          <a:br>
            <a:rPr lang="en-US" sz="1200" b="0" kern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</a:br>
          <a:r>
            <a:rPr lang="en-US" sz="1200" b="0" kern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Cd. Juárez</a:t>
          </a:r>
        </a:p>
      </dsp:txBody>
      <dsp:txXfrm>
        <a:off x="142339" y="43199"/>
        <a:ext cx="798529" cy="815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6BA8D-5202-4CE6-B85B-99F06114C5C6}">
      <dsp:nvSpPr>
        <dsp:cNvPr id="0" name=""/>
        <dsp:cNvSpPr/>
      </dsp:nvSpPr>
      <dsp:spPr>
        <a:xfrm>
          <a:off x="267225" y="0"/>
          <a:ext cx="893403" cy="901818"/>
        </a:xfrm>
        <a:prstGeom prst="roundRect">
          <a:avLst/>
        </a:prstGeom>
        <a:solidFill>
          <a:srgbClr val="41434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Estado</a:t>
          </a:r>
          <a:br>
            <a:rPr lang="en-US" sz="1400" b="1" kern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</a:br>
          <a:r>
            <a:rPr lang="en-US" sz="1400" b="1" kern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de México</a:t>
          </a:r>
          <a:br>
            <a:rPr lang="en-US" sz="1400" b="1" kern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</a:br>
          <a:r>
            <a:rPr lang="en-US" sz="1200" kern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Naucalpan</a:t>
          </a:r>
          <a:br>
            <a:rPr lang="en-US" sz="1200" kern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</a:br>
          <a:r>
            <a:rPr lang="en-US" sz="1200" kern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Ecatepec</a:t>
          </a:r>
        </a:p>
      </dsp:txBody>
      <dsp:txXfrm>
        <a:off x="310837" y="43612"/>
        <a:ext cx="806179" cy="8145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6BA8D-5202-4CE6-B85B-99F06114C5C6}">
      <dsp:nvSpPr>
        <dsp:cNvPr id="0" name=""/>
        <dsp:cNvSpPr/>
      </dsp:nvSpPr>
      <dsp:spPr>
        <a:xfrm>
          <a:off x="0" y="278548"/>
          <a:ext cx="1174161" cy="915909"/>
        </a:xfrm>
        <a:prstGeom prst="roundRect">
          <a:avLst/>
        </a:prstGeom>
        <a:solidFill>
          <a:srgbClr val="00ADB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Guerrero</a:t>
          </a:r>
          <a:br>
            <a:rPr lang="en-US" sz="1500" b="1" i="1" kern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</a:br>
          <a:r>
            <a:rPr lang="en-US" sz="1200" kern="12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rPr>
            <a:t>Chilpancingo</a:t>
          </a:r>
        </a:p>
      </dsp:txBody>
      <dsp:txXfrm>
        <a:off x="44711" y="323259"/>
        <a:ext cx="1084739" cy="826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6070C-673E-45BE-8591-73492B053010}" type="datetimeFigureOut">
              <a:rPr lang="es-MX" smtClean="0"/>
              <a:t>23/11/2020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48C3-3FF5-42B6-A62C-1699E637C2F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14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2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5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0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2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2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1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1F38-2222-2848-AC4D-5F567DB7EA9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7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C1F38-2222-2848-AC4D-5F567DB7EA9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70430-2709-2F48-83FD-22989000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7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.jp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Mesa de trabajo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0" y="-115755"/>
            <a:ext cx="9403537" cy="7024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0100" y="3696535"/>
            <a:ext cx="4748987" cy="103187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Kefa"/>
                <a:cs typeface="Kefa"/>
              </a:rPr>
              <a:t>Iniciativa</a:t>
            </a:r>
            <a:r>
              <a:rPr lang="en-US" dirty="0">
                <a:solidFill>
                  <a:schemeClr val="bg1"/>
                </a:solidFill>
                <a:latin typeface="Kefa"/>
                <a:cs typeface="Kefa"/>
              </a:rPr>
              <a:t> Spotlight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0100" y="4728410"/>
            <a:ext cx="4533900" cy="1443789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Para </a:t>
            </a:r>
            <a:r>
              <a:rPr lang="en-US" dirty="0" err="1">
                <a:solidFill>
                  <a:srgbClr val="FFFFFF"/>
                </a:solidFill>
              </a:rPr>
              <a:t>prevenir</a:t>
            </a:r>
            <a:r>
              <a:rPr lang="en-US" dirty="0">
                <a:solidFill>
                  <a:srgbClr val="FFFFFF"/>
                </a:solidFill>
              </a:rPr>
              <a:t> y </a:t>
            </a:r>
            <a:r>
              <a:rPr lang="en-US" dirty="0" err="1">
                <a:solidFill>
                  <a:srgbClr val="FFFFFF"/>
                </a:solidFill>
              </a:rPr>
              <a:t>erradicar</a:t>
            </a:r>
            <a:r>
              <a:rPr lang="en-US" dirty="0">
                <a:solidFill>
                  <a:srgbClr val="FFFFFF"/>
                </a:solidFill>
              </a:rPr>
              <a:t> el </a:t>
            </a:r>
            <a:r>
              <a:rPr lang="en-US" dirty="0" err="1">
                <a:solidFill>
                  <a:srgbClr val="FFFFFF"/>
                </a:solidFill>
              </a:rPr>
              <a:t>feminciidio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8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8045-6ED4-4668-B836-8B586C7E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A532-DEF3-4BD8-B93A-15C990EF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PPT_Mesa de trabajo 1 copia.jpg">
            <a:extLst>
              <a:ext uri="{FF2B5EF4-FFF2-40B4-BE49-F238E27FC236}">
                <a16:creationId xmlns:a16="http://schemas.microsoft.com/office/drawing/2014/main" id="{B2F6BC1A-F398-4C33-84B6-0C282B06A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12" name="Google Shape;219;p20">
            <a:extLst>
              <a:ext uri="{FF2B5EF4-FFF2-40B4-BE49-F238E27FC236}">
                <a16:creationId xmlns:a16="http://schemas.microsoft.com/office/drawing/2014/main" id="{ED3F8439-1029-45B9-9E38-7A2C1C6CF202}"/>
              </a:ext>
            </a:extLst>
          </p:cNvPr>
          <p:cNvSpPr/>
          <p:nvPr/>
        </p:nvSpPr>
        <p:spPr>
          <a:xfrm rot="-5400000">
            <a:off x="5342433" y="2843620"/>
            <a:ext cx="952179" cy="3639562"/>
          </a:xfrm>
          <a:custGeom>
            <a:avLst/>
            <a:gdLst/>
            <a:ahLst/>
            <a:cxnLst/>
            <a:rect l="l" t="t" r="r" b="b"/>
            <a:pathLst>
              <a:path w="8820150" h="132714" extrusionOk="0">
                <a:moveTo>
                  <a:pt x="0" y="132257"/>
                </a:moveTo>
                <a:lnTo>
                  <a:pt x="8819997" y="132257"/>
                </a:lnTo>
                <a:lnTo>
                  <a:pt x="8819997" y="0"/>
                </a:lnTo>
                <a:lnTo>
                  <a:pt x="0" y="0"/>
                </a:lnTo>
                <a:lnTo>
                  <a:pt x="0" y="132257"/>
                </a:lnTo>
                <a:close/>
              </a:path>
            </a:pathLst>
          </a:custGeom>
          <a:solidFill>
            <a:srgbClr val="41434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684"/>
            </a:pPr>
            <a:endParaRPr sz="1263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" name="Google Shape;280;p23">
            <a:extLst>
              <a:ext uri="{FF2B5EF4-FFF2-40B4-BE49-F238E27FC236}">
                <a16:creationId xmlns:a16="http://schemas.microsoft.com/office/drawing/2014/main" id="{1D3FA5DC-E0D4-4F75-8215-F928989ECEC9}"/>
              </a:ext>
            </a:extLst>
          </p:cNvPr>
          <p:cNvSpPr txBox="1"/>
          <p:nvPr/>
        </p:nvSpPr>
        <p:spPr>
          <a:xfrm>
            <a:off x="4361089" y="4293325"/>
            <a:ext cx="3142127" cy="71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/>
            <a:r>
              <a:rPr lang="es-ES" sz="11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cs typeface="Circular Std Book" panose="020B0604020101020102" pitchFamily="34" charset="0"/>
              </a:rPr>
              <a:t>ENCUENTRO CON SOCIEDAD CIVIL</a:t>
            </a:r>
            <a:r>
              <a:rPr lang="es-ES" sz="1125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. Reunión con las integrantes del Grupo Nacional de Referencia y los Grupos Locales de Chihuahua, Guerrero y Estado de México</a:t>
            </a:r>
            <a:r>
              <a:rPr lang="es-MX" sz="1125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.</a:t>
            </a:r>
            <a:endParaRPr sz="1125" dirty="0">
              <a:solidFill>
                <a:schemeClr val="dk1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  <a:p>
            <a:pPr algn="just">
              <a:spcBef>
                <a:spcPts val="750"/>
              </a:spcBef>
              <a:buClr>
                <a:schemeClr val="dk1"/>
              </a:buClr>
              <a:buSzPts val="1800"/>
            </a:pPr>
            <a:endParaRPr sz="1275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" name="Picture 1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080475DF-F9E5-4A35-8FE4-92846629D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95" b="22667"/>
          <a:stretch/>
        </p:blipFill>
        <p:spPr>
          <a:xfrm>
            <a:off x="1344490" y="1453876"/>
            <a:ext cx="6033200" cy="24225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16BF181-FFA2-4EEE-916B-EF03147E2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950" y="3595650"/>
            <a:ext cx="2745994" cy="20594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Google Shape;186;p18">
            <a:extLst>
              <a:ext uri="{FF2B5EF4-FFF2-40B4-BE49-F238E27FC236}">
                <a16:creationId xmlns:a16="http://schemas.microsoft.com/office/drawing/2014/main" id="{9E40E373-A22B-45D1-B95D-DA5A1F17DBA6}"/>
              </a:ext>
            </a:extLst>
          </p:cNvPr>
          <p:cNvSpPr/>
          <p:nvPr/>
        </p:nvSpPr>
        <p:spPr>
          <a:xfrm>
            <a:off x="171202" y="471210"/>
            <a:ext cx="10753229" cy="64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MX" sz="3200" dirty="0">
                <a:solidFill>
                  <a:srgbClr val="00ADB9"/>
                </a:solidFill>
                <a:latin typeface="Circular Std Black" panose="020B0A04020101010102" pitchFamily="34" charset="0"/>
                <a:ea typeface="Century Gothic"/>
                <a:cs typeface="Circular Std Black" panose="020B0A04020101010102" pitchFamily="34" charset="0"/>
                <a:sym typeface="Century Gothic"/>
              </a:rPr>
              <a:t>PILAR 6. Movimiento de mujeres</a:t>
            </a:r>
            <a:br>
              <a:rPr lang="es-MX" sz="3200" b="1" i="0" u="none" strike="noStrike" cap="none" dirty="0">
                <a:solidFill>
                  <a:srgbClr val="00ADB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dirty="0">
              <a:solidFill>
                <a:srgbClr val="00A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8045-6ED4-4668-B836-8B586C7E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A532-DEF3-4BD8-B93A-15C990EF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PPT_Mesa de trabajo 1 copia.jpg">
            <a:extLst>
              <a:ext uri="{FF2B5EF4-FFF2-40B4-BE49-F238E27FC236}">
                <a16:creationId xmlns:a16="http://schemas.microsoft.com/office/drawing/2014/main" id="{B2F6BC1A-F398-4C33-84B6-0C282B06A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pic>
        <p:nvPicPr>
          <p:cNvPr id="10" name="Picture 9" descr="A picture containing person, front, girl, sitting&#10;&#10;Description automatically generated">
            <a:extLst>
              <a:ext uri="{FF2B5EF4-FFF2-40B4-BE49-F238E27FC236}">
                <a16:creationId xmlns:a16="http://schemas.microsoft.com/office/drawing/2014/main" id="{4771BF0C-F2D8-4214-86DF-C198A4839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88" y="1993430"/>
            <a:ext cx="3550233" cy="19949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A259EFD-9176-4F3F-8D8B-8AC22FCDE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822" y="3741957"/>
            <a:ext cx="2102099" cy="2102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7" name="Google Shape;195;p18">
            <a:extLst>
              <a:ext uri="{FF2B5EF4-FFF2-40B4-BE49-F238E27FC236}">
                <a16:creationId xmlns:a16="http://schemas.microsoft.com/office/drawing/2014/main" id="{4BF059D3-39C7-40CF-B24D-506068D24677}"/>
              </a:ext>
            </a:extLst>
          </p:cNvPr>
          <p:cNvSpPr txBox="1"/>
          <p:nvPr/>
        </p:nvSpPr>
        <p:spPr>
          <a:xfrm>
            <a:off x="937449" y="1777575"/>
            <a:ext cx="2020676" cy="268528"/>
          </a:xfrm>
          <a:prstGeom prst="rect">
            <a:avLst/>
          </a:prstGeom>
          <a:solidFill>
            <a:srgbClr val="E44977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Video #NoEstásSola</a:t>
            </a:r>
          </a:p>
          <a:p>
            <a:pPr algn="ctr">
              <a:lnSpc>
                <a:spcPct val="115000"/>
              </a:lnSpc>
            </a:pPr>
            <a:endParaRPr sz="1350" dirty="0">
              <a:solidFill>
                <a:schemeClr val="bg1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  <a:p>
            <a:pPr algn="ctr"/>
            <a:endParaRPr sz="975" b="1" dirty="0">
              <a:solidFill>
                <a:srgbClr val="2F5496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</p:txBody>
      </p:sp>
      <p:sp>
        <p:nvSpPr>
          <p:cNvPr id="18" name="Google Shape;195;p18">
            <a:extLst>
              <a:ext uri="{FF2B5EF4-FFF2-40B4-BE49-F238E27FC236}">
                <a16:creationId xmlns:a16="http://schemas.microsoft.com/office/drawing/2014/main" id="{13D16E60-4E04-41CC-85C4-4F36C52CC615}"/>
              </a:ext>
            </a:extLst>
          </p:cNvPr>
          <p:cNvSpPr txBox="1"/>
          <p:nvPr/>
        </p:nvSpPr>
        <p:spPr>
          <a:xfrm>
            <a:off x="2224957" y="5227845"/>
            <a:ext cx="2557828" cy="268528"/>
          </a:xfrm>
          <a:prstGeom prst="rect">
            <a:avLst/>
          </a:prstGeom>
          <a:solidFill>
            <a:srgbClr val="E44977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 err="1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Historias</a:t>
            </a:r>
            <a:r>
              <a:rPr lang="en-US" altLang="en-US" sz="1350" dirty="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 </a:t>
            </a:r>
            <a:r>
              <a:rPr lang="en-US" altLang="en-US" sz="1350" dirty="0" err="1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Heroínas</a:t>
            </a:r>
            <a:r>
              <a:rPr lang="en-US" altLang="en-US" sz="1350" dirty="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 del </a:t>
            </a:r>
            <a:r>
              <a:rPr lang="en-US" altLang="en-US" sz="1350" dirty="0" err="1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Covid</a:t>
            </a:r>
            <a:endParaRPr lang="en-US" altLang="en-US" sz="1350" dirty="0">
              <a:solidFill>
                <a:schemeClr val="bg1"/>
              </a:solidFill>
              <a:latin typeface="Circular Std Black" panose="020B0A04020101010102" pitchFamily="34" charset="0"/>
              <a:cs typeface="Circular Std Black" panose="020B0A04020101010102" pitchFamily="34" charset="0"/>
            </a:endParaRPr>
          </a:p>
          <a:p>
            <a:pPr algn="ctr">
              <a:lnSpc>
                <a:spcPct val="115000"/>
              </a:lnSpc>
            </a:pPr>
            <a:endParaRPr sz="1350" dirty="0">
              <a:solidFill>
                <a:schemeClr val="bg1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  <a:p>
            <a:pPr algn="ctr"/>
            <a:endParaRPr sz="975" b="1" dirty="0">
              <a:solidFill>
                <a:srgbClr val="2F5496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</p:txBody>
      </p:sp>
      <p:sp>
        <p:nvSpPr>
          <p:cNvPr id="19" name="Google Shape;195;p18">
            <a:extLst>
              <a:ext uri="{FF2B5EF4-FFF2-40B4-BE49-F238E27FC236}">
                <a16:creationId xmlns:a16="http://schemas.microsoft.com/office/drawing/2014/main" id="{AA9432AE-2944-46F4-BB90-649FCCCE7760}"/>
              </a:ext>
            </a:extLst>
          </p:cNvPr>
          <p:cNvSpPr txBox="1"/>
          <p:nvPr/>
        </p:nvSpPr>
        <p:spPr>
          <a:xfrm>
            <a:off x="6201367" y="4635883"/>
            <a:ext cx="2020676" cy="268528"/>
          </a:xfrm>
          <a:prstGeom prst="rect">
            <a:avLst/>
          </a:prstGeom>
          <a:solidFill>
            <a:srgbClr val="E44977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AGOSTO-SEPT. 2020</a:t>
            </a:r>
          </a:p>
          <a:p>
            <a:pPr algn="ctr">
              <a:lnSpc>
                <a:spcPct val="115000"/>
              </a:lnSpc>
            </a:pPr>
            <a:endParaRPr sz="1350" dirty="0">
              <a:solidFill>
                <a:schemeClr val="bg1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  <a:p>
            <a:pPr algn="ctr"/>
            <a:endParaRPr sz="975" b="1" dirty="0">
              <a:solidFill>
                <a:srgbClr val="2F5496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</p:txBody>
      </p:sp>
      <p:sp>
        <p:nvSpPr>
          <p:cNvPr id="20" name="Google Shape;195;p18">
            <a:extLst>
              <a:ext uri="{FF2B5EF4-FFF2-40B4-BE49-F238E27FC236}">
                <a16:creationId xmlns:a16="http://schemas.microsoft.com/office/drawing/2014/main" id="{0BE40496-B631-42A4-B147-0B5476F482CC}"/>
              </a:ext>
            </a:extLst>
          </p:cNvPr>
          <p:cNvSpPr txBox="1"/>
          <p:nvPr/>
        </p:nvSpPr>
        <p:spPr>
          <a:xfrm>
            <a:off x="4985872" y="1966572"/>
            <a:ext cx="1494570" cy="268528"/>
          </a:xfrm>
          <a:prstGeom prst="rect">
            <a:avLst/>
          </a:prstGeom>
          <a:solidFill>
            <a:srgbClr val="E44977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dirty="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Kits de </a:t>
            </a:r>
            <a:r>
              <a:rPr lang="en-US" altLang="en-US" sz="1350" dirty="0" err="1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ayuda</a:t>
            </a:r>
            <a:endParaRPr lang="en-US" altLang="en-US" sz="1350" dirty="0">
              <a:solidFill>
                <a:schemeClr val="bg1"/>
              </a:solidFill>
              <a:latin typeface="Circular Std Black" panose="020B0A04020101010102" pitchFamily="34" charset="0"/>
              <a:cs typeface="Circular Std Black" panose="020B0A04020101010102" pitchFamily="34" charset="0"/>
            </a:endParaRPr>
          </a:p>
          <a:p>
            <a:pPr algn="ctr">
              <a:lnSpc>
                <a:spcPct val="115000"/>
              </a:lnSpc>
            </a:pPr>
            <a:endParaRPr sz="1350" dirty="0">
              <a:solidFill>
                <a:schemeClr val="bg1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  <a:p>
            <a:pPr algn="ctr"/>
            <a:endParaRPr sz="975" b="1" dirty="0">
              <a:solidFill>
                <a:srgbClr val="2F5496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C888F0-2202-46B4-9234-1309719F88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01" t="23080" r="23230" b="15861"/>
          <a:stretch/>
        </p:blipFill>
        <p:spPr>
          <a:xfrm>
            <a:off x="4968438" y="2231668"/>
            <a:ext cx="3256090" cy="2390009"/>
          </a:xfrm>
          <a:prstGeom prst="rect">
            <a:avLst/>
          </a:prstGeom>
        </p:spPr>
      </p:pic>
      <p:sp>
        <p:nvSpPr>
          <p:cNvPr id="22" name="Google Shape;186;p18">
            <a:extLst>
              <a:ext uri="{FF2B5EF4-FFF2-40B4-BE49-F238E27FC236}">
                <a16:creationId xmlns:a16="http://schemas.microsoft.com/office/drawing/2014/main" id="{162FAD4B-026D-40C8-84C1-E58B9AF9E129}"/>
              </a:ext>
            </a:extLst>
          </p:cNvPr>
          <p:cNvSpPr/>
          <p:nvPr/>
        </p:nvSpPr>
        <p:spPr>
          <a:xfrm>
            <a:off x="457200" y="608740"/>
            <a:ext cx="10753229" cy="64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MX" sz="3200" dirty="0">
                <a:solidFill>
                  <a:srgbClr val="00ADB9"/>
                </a:solidFill>
                <a:latin typeface="Circular Std Black" panose="020B0A04020101010102" pitchFamily="34" charset="0"/>
                <a:ea typeface="Century Gothic"/>
                <a:cs typeface="Circular Std Black" panose="020B0A04020101010102" pitchFamily="34" charset="0"/>
                <a:sym typeface="Century Gothic"/>
              </a:rPr>
              <a:t>Respuesta al Covid-19</a:t>
            </a:r>
            <a:br>
              <a:rPr lang="es-MX" sz="3200" b="1" i="0" u="none" strike="noStrike" cap="none" dirty="0">
                <a:solidFill>
                  <a:srgbClr val="00ADB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dirty="0">
              <a:solidFill>
                <a:srgbClr val="00A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45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8045-6ED4-4668-B836-8B586C7E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A532-DEF3-4BD8-B93A-15C990EF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PPT_Mesa de trabajo 1 copia.jpg">
            <a:extLst>
              <a:ext uri="{FF2B5EF4-FFF2-40B4-BE49-F238E27FC236}">
                <a16:creationId xmlns:a16="http://schemas.microsoft.com/office/drawing/2014/main" id="{B2F6BC1A-F398-4C33-84B6-0C282B06A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12" name="Google Shape;186;p18">
            <a:extLst>
              <a:ext uri="{FF2B5EF4-FFF2-40B4-BE49-F238E27FC236}">
                <a16:creationId xmlns:a16="http://schemas.microsoft.com/office/drawing/2014/main" id="{21D1913B-E3A1-4137-8570-B31AB745998C}"/>
              </a:ext>
            </a:extLst>
          </p:cNvPr>
          <p:cNvSpPr/>
          <p:nvPr/>
        </p:nvSpPr>
        <p:spPr>
          <a:xfrm>
            <a:off x="2798859" y="3278506"/>
            <a:ext cx="3101009" cy="64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MX" sz="3200" dirty="0">
                <a:solidFill>
                  <a:srgbClr val="00ADB9"/>
                </a:solidFill>
                <a:latin typeface="Circular Std Black" panose="020B0A04020101010102" pitchFamily="34" charset="0"/>
                <a:ea typeface="Century Gothic"/>
                <a:cs typeface="Circular Std Black" panose="020B0A04020101010102" pitchFamily="34" charset="0"/>
                <a:sym typeface="Century Gothic"/>
              </a:rPr>
              <a:t>G R A C I A S</a:t>
            </a:r>
            <a:br>
              <a:rPr lang="es-MX" sz="3200" b="1" i="0" u="none" strike="noStrike" cap="none" dirty="0">
                <a:solidFill>
                  <a:srgbClr val="00ADB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dirty="0">
              <a:solidFill>
                <a:srgbClr val="00A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5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BA15B9F-2A6A-4CF7-BC30-8CEADD0BA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" name="Marcador de contenido 6">
            <a:extLst>
              <a:ext uri="{FF2B5EF4-FFF2-40B4-BE49-F238E27FC236}">
                <a16:creationId xmlns:a16="http://schemas.microsoft.com/office/drawing/2014/main" id="{1EBECA29-5AD2-4559-BEB3-47C4EDE68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7" y="2179692"/>
            <a:ext cx="7550066" cy="3542784"/>
          </a:xfrm>
          <a:prstGeom prst="rect">
            <a:avLst/>
          </a:prstGeo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965AEB47-5437-415D-A0C8-0FF8031D6BD3}"/>
              </a:ext>
            </a:extLst>
          </p:cNvPr>
          <p:cNvSpPr txBox="1">
            <a:spLocks/>
          </p:cNvSpPr>
          <p:nvPr/>
        </p:nvSpPr>
        <p:spPr>
          <a:xfrm>
            <a:off x="457200" y="873712"/>
            <a:ext cx="7108857" cy="7546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s-MX" sz="3200" b="1" dirty="0">
                <a:solidFill>
                  <a:srgbClr val="D74F03"/>
                </a:solidFill>
                <a:latin typeface="Noto Sans"/>
              </a:rPr>
              <a:t>Igualdad de género en la </a:t>
            </a:r>
            <a:r>
              <a:rPr lang="es-MX" sz="3200" b="1" dirty="0">
                <a:solidFill>
                  <a:srgbClr val="7ABEF6"/>
                </a:solidFill>
                <a:latin typeface="Noto Sans"/>
              </a:rPr>
              <a:t>Agenda 2030</a:t>
            </a:r>
            <a:endParaRPr lang="en-US" sz="3200" b="1" dirty="0">
              <a:solidFill>
                <a:srgbClr val="7ABEF6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87373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Mesa de trabajo 1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59514"/>
            <a:ext cx="8229600" cy="1143000"/>
          </a:xfrm>
        </p:spPr>
        <p:txBody>
          <a:bodyPr/>
          <a:lstStyle/>
          <a:p>
            <a:r>
              <a:rPr lang="es-MX" sz="4400" b="1" dirty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MX" sz="4400" dirty="0">
                <a:solidFill>
                  <a:srgbClr val="00ADB9"/>
                </a:solidFill>
                <a:latin typeface="Circular Std Black" panose="020B0A04020101010102" pitchFamily="34" charset="0"/>
                <a:ea typeface="Century Gothic"/>
                <a:cs typeface="Circular Std Black" panose="020B0A04020101010102" pitchFamily="34" charset="0"/>
                <a:sym typeface="Century Gothic"/>
              </a:rPr>
              <a:t>¿Qué es la Iniciativa Spotlight?</a:t>
            </a:r>
            <a:r>
              <a:rPr lang="es-MX" sz="4400" b="1" dirty="0">
                <a:solidFill>
                  <a:srgbClr val="00ADB9"/>
                </a:solidFill>
                <a:latin typeface="Circular Std Black" panose="020B0A04020101010102" pitchFamily="34" charset="0"/>
                <a:ea typeface="Century Gothic"/>
                <a:cs typeface="Circular Std Black" panose="020B0A04020101010102" pitchFamily="34" charset="0"/>
                <a:sym typeface="Century Gothic"/>
              </a:rPr>
              <a:t> </a:t>
            </a:r>
            <a:endParaRPr lang="en-US" dirty="0"/>
          </a:p>
        </p:txBody>
      </p:sp>
      <p:sp>
        <p:nvSpPr>
          <p:cNvPr id="5" name="Google Shape;144;p16">
            <a:extLst>
              <a:ext uri="{FF2B5EF4-FFF2-40B4-BE49-F238E27FC236}">
                <a16:creationId xmlns:a16="http://schemas.microsoft.com/office/drawing/2014/main" id="{1B451E5B-7CBF-43DC-8BFA-BE611D8B3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62128"/>
            <a:ext cx="432622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ircular Std Book" panose="020B0604020101020102" pitchFamily="34" charset="0"/>
              <a:buChar char="•"/>
            </a:pPr>
            <a:r>
              <a:rPr lang="es-MX" sz="1500" b="1" i="0" u="none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Alianza global plurianual entre la Unión Europea y Naciones Unidas </a:t>
            </a:r>
            <a:r>
              <a:rPr lang="es-MX" sz="1500" b="0" i="0" u="none" strike="noStrike" cap="none" dirty="0">
                <a:solidFill>
                  <a:schemeClr val="dk1"/>
                </a:solidFill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para eliminar todas las formas de violencia contra las mujeres y las niñas para 2030, en colaboración con Gobiernos, </a:t>
            </a:r>
            <a:r>
              <a:rPr lang="es-MX" sz="1500" b="0" i="0" u="none" strike="noStrike" cap="none" dirty="0" err="1">
                <a:solidFill>
                  <a:schemeClr val="dk1"/>
                </a:solidFill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OSCs</a:t>
            </a:r>
            <a:r>
              <a:rPr lang="es-MX" sz="1500" b="0" i="0" u="none" strike="noStrike" cap="none" dirty="0">
                <a:solidFill>
                  <a:schemeClr val="dk1"/>
                </a:solidFill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 e IP.</a:t>
            </a:r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ircular Std Book" panose="020B0604020101020102" pitchFamily="34" charset="0"/>
              <a:buChar char="•"/>
            </a:pPr>
            <a:r>
              <a:rPr lang="es-MX" sz="1500" dirty="0">
                <a:solidFill>
                  <a:schemeClr val="dk1"/>
                </a:solidFill>
                <a:latin typeface="Circular Std Book" panose="020B0604020101020102" pitchFamily="34" charset="0"/>
                <a:cs typeface="Circular Std Book" panose="020B0604020101020102" pitchFamily="34" charset="0"/>
                <a:sym typeface="Century Gothic"/>
              </a:rPr>
              <a:t>Programa puesto en marcha en más de </a:t>
            </a:r>
            <a:r>
              <a:rPr lang="es-MX" sz="15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cs typeface="Circular Std Book" panose="020B0604020101020102" pitchFamily="34" charset="0"/>
                <a:sym typeface="Century Gothic"/>
              </a:rPr>
              <a:t>25 países.</a:t>
            </a:r>
            <a:endParaRPr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ircular Std Book" panose="020B0604020101020102" pitchFamily="34" charset="0"/>
              <a:buChar char="•"/>
            </a:pPr>
            <a:r>
              <a:rPr lang="es-MX" sz="1500" b="0" i="0" u="none" strike="noStrike" cap="none" dirty="0">
                <a:solidFill>
                  <a:schemeClr val="dk1"/>
                </a:solidFill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En los </a:t>
            </a:r>
            <a:r>
              <a:rPr lang="es-MX" sz="1500" b="1" i="0" u="none" strike="noStrike" cap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países de </a:t>
            </a:r>
            <a:r>
              <a:rPr lang="es-MX" sz="1500" b="1" dirty="0">
                <a:solidFill>
                  <a:srgbClr val="FF3A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América Latina</a:t>
            </a:r>
            <a:r>
              <a:rPr lang="es-MX" sz="1500" b="0" i="0" u="none" strike="noStrike" cap="none" dirty="0">
                <a:solidFill>
                  <a:schemeClr val="dk1"/>
                </a:solidFill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, que son Argentina, El Salvador, Guatemala, Honduras, México, y próximamente Ecuador, se trabaja por </a:t>
            </a:r>
            <a:r>
              <a:rPr lang="es-MX" sz="1500" b="1" i="0" u="none" strike="noStrike" cap="none" dirty="0">
                <a:solidFill>
                  <a:srgbClr val="FF3A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prevenir y eliminar el feminicidio</a:t>
            </a:r>
            <a:r>
              <a:rPr lang="es-MX" sz="1500" b="0" i="0" u="none" strike="noStrike" cap="none" dirty="0">
                <a:solidFill>
                  <a:srgbClr val="FF3A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.</a:t>
            </a:r>
            <a:endParaRPr sz="1500" dirty="0">
              <a:solidFill>
                <a:srgbClr val="FF3A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ircular Std Book" panose="020B0604020101020102" pitchFamily="34" charset="0"/>
              <a:buChar char="•"/>
            </a:pPr>
            <a:r>
              <a:rPr lang="es-MX" sz="1500" b="0" i="0" u="none" strike="noStrike" cap="none" dirty="0">
                <a:solidFill>
                  <a:schemeClr val="dk1"/>
                </a:solidFill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En México se implementa en los municipios de Chilpancingo, </a:t>
            </a:r>
            <a:r>
              <a:rPr lang="es-MX" sz="1500" b="1" i="0" u="none" strike="noStrike" cap="none" dirty="0">
                <a:solidFill>
                  <a:srgbClr val="00A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Guerrero</a:t>
            </a:r>
            <a:r>
              <a:rPr lang="es-MX" sz="1500" b="0" i="0" u="none" strike="noStrike" cap="none" dirty="0">
                <a:solidFill>
                  <a:schemeClr val="dk1"/>
                </a:solidFill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; Chihuahua y Ciudad Juárez, </a:t>
            </a:r>
            <a:r>
              <a:rPr lang="es-MX" sz="1500" b="1" i="0" u="none" strike="noStrike" cap="none" dirty="0">
                <a:solidFill>
                  <a:srgbClr val="FF3A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Chihuahua</a:t>
            </a:r>
            <a:r>
              <a:rPr lang="es-MX" sz="1500" b="0" i="0" u="none" strike="noStrike" cap="none" dirty="0">
                <a:solidFill>
                  <a:schemeClr val="dk1"/>
                </a:solidFill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, y Ecatepec y Naucalpan, </a:t>
            </a:r>
            <a:r>
              <a:rPr lang="es-MX" sz="1500" b="1" i="0" u="none" strike="noStrike" cap="none" dirty="0">
                <a:solidFill>
                  <a:srgbClr val="41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Estado de México</a:t>
            </a:r>
            <a:r>
              <a:rPr lang="es-MX" sz="1500" b="0" i="0" u="none" strike="noStrike" cap="none" dirty="0">
                <a:solidFill>
                  <a:srgbClr val="41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. </a:t>
            </a:r>
            <a:r>
              <a:rPr lang="es-MX" sz="1500" b="1" i="0" u="none" strike="noStrike" cap="none" dirty="0">
                <a:solidFill>
                  <a:schemeClr val="bg1"/>
                </a:solidFill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Durante 4 años.</a:t>
            </a:r>
            <a:endParaRPr sz="1500" b="1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ircular Std Book" panose="020B0604020101020102" pitchFamily="34" charset="0"/>
              <a:buChar char="•"/>
            </a:pPr>
            <a:r>
              <a:rPr lang="es-MX" sz="1500" b="0" i="0" u="none" strike="noStrike" cap="none" dirty="0">
                <a:solidFill>
                  <a:schemeClr val="dk1"/>
                </a:solidFill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Son 6 agencias implementadoras: </a:t>
            </a:r>
            <a:r>
              <a:rPr lang="es-MX" sz="1500" b="1" i="0" u="none" strike="noStrike" cap="none" dirty="0">
                <a:solidFill>
                  <a:srgbClr val="FF3A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ONU Mujeres, UNFPA</a:t>
            </a:r>
            <a:r>
              <a:rPr lang="es-MX" sz="1500" b="0" i="0" u="none" strike="noStrike" cap="none" dirty="0">
                <a:solidFill>
                  <a:srgbClr val="FF3A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, </a:t>
            </a:r>
            <a:r>
              <a:rPr lang="es-MX" sz="1500" b="1" i="0" u="none" strike="noStrike" cap="none" dirty="0">
                <a:solidFill>
                  <a:srgbClr val="FF3A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PNUD, ONU-DH, UNICEF </a:t>
            </a:r>
            <a:r>
              <a:rPr lang="es-MX" sz="1500" b="0" i="0" u="none" strike="noStrike" cap="none" dirty="0">
                <a:solidFill>
                  <a:srgbClr val="FF3A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y </a:t>
            </a:r>
            <a:r>
              <a:rPr lang="es-MX" sz="1500" b="1" i="0" u="none" strike="noStrike" cap="none" dirty="0">
                <a:solidFill>
                  <a:srgbClr val="FF3A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UNODC</a:t>
            </a:r>
            <a:r>
              <a:rPr lang="es-MX" sz="1500" b="0" i="0" u="none" strike="noStrike" cap="none" dirty="0">
                <a:solidFill>
                  <a:srgbClr val="FF3A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ea typeface="Century Gothic"/>
                <a:cs typeface="Circular Std Book" panose="020B0604020101020102" pitchFamily="34" charset="0"/>
                <a:sym typeface="Century Gothic"/>
              </a:rPr>
              <a:t>.</a:t>
            </a:r>
            <a:endParaRPr sz="1500" dirty="0">
              <a:solidFill>
                <a:srgbClr val="FF3A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FF1041-78F5-461F-9734-0810AFA0859E}"/>
              </a:ext>
            </a:extLst>
          </p:cNvPr>
          <p:cNvGrpSpPr/>
          <p:nvPr/>
        </p:nvGrpSpPr>
        <p:grpSpPr>
          <a:xfrm>
            <a:off x="4326229" y="1884459"/>
            <a:ext cx="5104018" cy="3600626"/>
            <a:chOff x="5918993" y="1133245"/>
            <a:chExt cx="6347601" cy="39267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1CC181-0062-4C85-9D0F-91D634C5C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44" t="42286" r="72342" b="21541"/>
            <a:stretch/>
          </p:blipFill>
          <p:spPr>
            <a:xfrm>
              <a:off x="7033756" y="1133245"/>
              <a:ext cx="4357220" cy="37229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B553A1EC-9FA5-4835-8409-DA9D230FA0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63945852"/>
                </p:ext>
              </p:extLst>
            </p:nvPr>
          </p:nvGraphicFramePr>
          <p:xfrm>
            <a:off x="5918993" y="2742347"/>
            <a:ext cx="1706869" cy="16422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B7E26618-C20D-4B8B-9162-B7BB1113427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69407265"/>
                </p:ext>
              </p:extLst>
            </p:nvPr>
          </p:nvGraphicFramePr>
          <p:xfrm>
            <a:off x="10506859" y="3464956"/>
            <a:ext cx="1759735" cy="13026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E4522B39-7C1C-44B1-9AC0-A93D8EA28EC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75276839"/>
                </p:ext>
              </p:extLst>
            </p:nvPr>
          </p:nvGraphicFramePr>
          <p:xfrm>
            <a:off x="6861407" y="3757332"/>
            <a:ext cx="1914145" cy="13026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6B3EB8D-7EBF-4BE9-A3F0-91A5324D64FD}"/>
                </a:ext>
              </a:extLst>
            </p:cNvPr>
            <p:cNvCxnSpPr/>
            <p:nvPr/>
          </p:nvCxnSpPr>
          <p:spPr>
            <a:xfrm>
              <a:off x="7134469" y="2994724"/>
              <a:ext cx="1224817" cy="0"/>
            </a:xfrm>
            <a:prstGeom prst="line">
              <a:avLst/>
            </a:prstGeom>
            <a:ln>
              <a:solidFill>
                <a:srgbClr val="FF3A2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04EFC9-5B00-42E2-A0A4-CCE9A511D2AE}"/>
                </a:ext>
              </a:extLst>
            </p:cNvPr>
            <p:cNvCxnSpPr>
              <a:cxnSpLocks/>
            </p:cNvCxnSpPr>
            <p:nvPr/>
          </p:nvCxnSpPr>
          <p:spPr>
            <a:xfrm>
              <a:off x="9415864" y="4199399"/>
              <a:ext cx="1657344" cy="0"/>
            </a:xfrm>
            <a:prstGeom prst="line">
              <a:avLst/>
            </a:prstGeom>
            <a:ln>
              <a:solidFill>
                <a:srgbClr val="414343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180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8045-6ED4-4668-B836-8B586C7E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A532-DEF3-4BD8-B93A-15C990EF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PPT_Mesa de trabajo 1 copia.jpg">
            <a:extLst>
              <a:ext uri="{FF2B5EF4-FFF2-40B4-BE49-F238E27FC236}">
                <a16:creationId xmlns:a16="http://schemas.microsoft.com/office/drawing/2014/main" id="{B2F6BC1A-F398-4C33-84B6-0C282B06A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1"/>
            <a:ext cx="9347200" cy="6982468"/>
          </a:xfrm>
          <a:prstGeom prst="rect">
            <a:avLst/>
          </a:prstGeom>
        </p:spPr>
      </p:pic>
      <p:grpSp>
        <p:nvGrpSpPr>
          <p:cNvPr id="5" name="Google Shape;154;p17">
            <a:extLst>
              <a:ext uri="{FF2B5EF4-FFF2-40B4-BE49-F238E27FC236}">
                <a16:creationId xmlns:a16="http://schemas.microsoft.com/office/drawing/2014/main" id="{5E1E21DF-0309-40B2-8C3B-75E1F0D39108}"/>
              </a:ext>
            </a:extLst>
          </p:cNvPr>
          <p:cNvGrpSpPr/>
          <p:nvPr/>
        </p:nvGrpSpPr>
        <p:grpSpPr>
          <a:xfrm>
            <a:off x="360300" y="1488461"/>
            <a:ext cx="8065883" cy="4157662"/>
            <a:chOff x="-44453" y="214454"/>
            <a:chExt cx="9738288" cy="5543549"/>
          </a:xfrm>
        </p:grpSpPr>
        <p:sp>
          <p:nvSpPr>
            <p:cNvPr id="6" name="Google Shape;155;p17">
              <a:extLst>
                <a:ext uri="{FF2B5EF4-FFF2-40B4-BE49-F238E27FC236}">
                  <a16:creationId xmlns:a16="http://schemas.microsoft.com/office/drawing/2014/main" id="{90887B45-A908-4309-8E1B-B6DD1E9E1994}"/>
                </a:ext>
              </a:extLst>
            </p:cNvPr>
            <p:cNvSpPr/>
            <p:nvPr/>
          </p:nvSpPr>
          <p:spPr>
            <a:xfrm>
              <a:off x="0" y="214454"/>
              <a:ext cx="9693835" cy="420487"/>
            </a:xfrm>
            <a:prstGeom prst="roundRect">
              <a:avLst>
                <a:gd name="adj" fmla="val 16667"/>
              </a:avLst>
            </a:prstGeom>
            <a:solidFill>
              <a:srgbClr val="3A66B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7" name="Google Shape;156;p17">
              <a:extLst>
                <a:ext uri="{FF2B5EF4-FFF2-40B4-BE49-F238E27FC236}">
                  <a16:creationId xmlns:a16="http://schemas.microsoft.com/office/drawing/2014/main" id="{EDF562F8-926E-4044-8BAC-00371948D496}"/>
                </a:ext>
              </a:extLst>
            </p:cNvPr>
            <p:cNvSpPr txBox="1"/>
            <p:nvPr/>
          </p:nvSpPr>
          <p:spPr>
            <a:xfrm>
              <a:off x="20526" y="247056"/>
              <a:ext cx="9652783" cy="379435"/>
            </a:xfrm>
            <a:prstGeom prst="rect">
              <a:avLst/>
            </a:prstGeom>
            <a:solidFill>
              <a:srgbClr val="FF3A21"/>
            </a:solidFill>
            <a:ln>
              <a:noFill/>
            </a:ln>
          </p:spPr>
          <p:txBody>
            <a:bodyPr spcFirstLastPara="1" wrap="square" lIns="48563" tIns="48563" rIns="48563" bIns="4856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700"/>
              </a:pPr>
              <a:r>
                <a:rPr lang="es-MX" sz="1275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ircular Std Book" panose="020B0604020101020102" pitchFamily="34" charset="0"/>
                  <a:ea typeface="Century Gothic"/>
                  <a:cs typeface="Circular Std Book" panose="020B0604020101020102" pitchFamily="34" charset="0"/>
                  <a:sym typeface="Century Gothic"/>
                </a:rPr>
                <a:t>Pilar 1. Marcos Normativos y de políticas públicas</a:t>
              </a:r>
              <a:endParaRPr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cs typeface="Circular Std Book" panose="020B0604020101020102" pitchFamily="34" charset="0"/>
              </a:endParaRPr>
            </a:p>
          </p:txBody>
        </p:sp>
        <p:sp>
          <p:nvSpPr>
            <p:cNvPr id="8" name="Google Shape;157;p17">
              <a:extLst>
                <a:ext uri="{FF2B5EF4-FFF2-40B4-BE49-F238E27FC236}">
                  <a16:creationId xmlns:a16="http://schemas.microsoft.com/office/drawing/2014/main" id="{321A98F0-4B0D-4206-A7E8-877EB3CD1DAE}"/>
                </a:ext>
              </a:extLst>
            </p:cNvPr>
            <p:cNvSpPr/>
            <p:nvPr/>
          </p:nvSpPr>
          <p:spPr>
            <a:xfrm>
              <a:off x="0" y="620431"/>
              <a:ext cx="9693835" cy="598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" name="Google Shape;158;p17">
              <a:extLst>
                <a:ext uri="{FF2B5EF4-FFF2-40B4-BE49-F238E27FC236}">
                  <a16:creationId xmlns:a16="http://schemas.microsoft.com/office/drawing/2014/main" id="{E4603451-5157-4A8E-9D37-009F58B99020}"/>
                </a:ext>
              </a:extLst>
            </p:cNvPr>
            <p:cNvSpPr txBox="1"/>
            <p:nvPr/>
          </p:nvSpPr>
          <p:spPr>
            <a:xfrm>
              <a:off x="-44453" y="664523"/>
              <a:ext cx="9501836" cy="634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0831" tIns="16181" rIns="90675" bIns="16181" anchor="t" anchorCtr="0">
              <a:noAutofit/>
            </a:bodyPr>
            <a:lstStyle/>
            <a:p>
              <a:pPr marL="0" lvl="1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s-MX" sz="975" dirty="0">
                  <a:solidFill>
                    <a:schemeClr val="dk1"/>
                  </a:solidFill>
                  <a:latin typeface="Circular Std Book" panose="020B0604020101020102" pitchFamily="34" charset="0"/>
                  <a:ea typeface="Century Gothic"/>
                  <a:cs typeface="Circular Std Book" panose="020B0604020101020102" pitchFamily="34" charset="0"/>
                  <a:sym typeface="Century Gothic"/>
                </a:rPr>
                <a:t>Se contará con un marco jurídico y de políticas públicas vigentes, acordes a los estándares internacionales de derechos humanos y sobre todas las formas de Violencia Contra Mujeres y Niñas (VCMN) que son puestos en marcha, a través de programas nacionales y estatales.</a:t>
              </a:r>
              <a:endParaRPr sz="1350" dirty="0">
                <a:latin typeface="Circular Std Book" panose="020B0604020101020102" pitchFamily="34" charset="0"/>
                <a:cs typeface="Circular Std Book" panose="020B0604020101020102" pitchFamily="34" charset="0"/>
              </a:endParaRPr>
            </a:p>
          </p:txBody>
        </p:sp>
        <p:sp>
          <p:nvSpPr>
            <p:cNvPr id="10" name="Google Shape;159;p17">
              <a:extLst>
                <a:ext uri="{FF2B5EF4-FFF2-40B4-BE49-F238E27FC236}">
                  <a16:creationId xmlns:a16="http://schemas.microsoft.com/office/drawing/2014/main" id="{E176F4A0-BFDD-4F0A-8AC0-7A1DCE6FFD08}"/>
                </a:ext>
              </a:extLst>
            </p:cNvPr>
            <p:cNvSpPr/>
            <p:nvPr/>
          </p:nvSpPr>
          <p:spPr>
            <a:xfrm>
              <a:off x="0" y="1218661"/>
              <a:ext cx="9693835" cy="420487"/>
            </a:xfrm>
            <a:prstGeom prst="roundRect">
              <a:avLst>
                <a:gd name="adj" fmla="val 16667"/>
              </a:avLst>
            </a:prstGeom>
            <a:solidFill>
              <a:srgbClr val="4770B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" name="Google Shape;160;p17">
              <a:extLst>
                <a:ext uri="{FF2B5EF4-FFF2-40B4-BE49-F238E27FC236}">
                  <a16:creationId xmlns:a16="http://schemas.microsoft.com/office/drawing/2014/main" id="{37C86B97-C74D-43DA-BA6C-92AE868CE70E}"/>
                </a:ext>
              </a:extLst>
            </p:cNvPr>
            <p:cNvSpPr txBox="1"/>
            <p:nvPr/>
          </p:nvSpPr>
          <p:spPr>
            <a:xfrm>
              <a:off x="20526" y="1239187"/>
              <a:ext cx="9652783" cy="379435"/>
            </a:xfrm>
            <a:prstGeom prst="rect">
              <a:avLst/>
            </a:prstGeom>
            <a:solidFill>
              <a:srgbClr val="00ADB9"/>
            </a:solidFill>
            <a:ln>
              <a:noFill/>
            </a:ln>
          </p:spPr>
          <p:txBody>
            <a:bodyPr spcFirstLastPara="1" wrap="square" lIns="48563" tIns="48563" rIns="48563" bIns="4856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700"/>
              </a:pPr>
              <a:r>
                <a:rPr lang="es-MX" sz="1275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ircular Std Book" panose="020B0604020101020102" pitchFamily="34" charset="0"/>
                  <a:ea typeface="Century Gothic"/>
                  <a:cs typeface="Circular Std Book" panose="020B0604020101020102" pitchFamily="34" charset="0"/>
                  <a:sym typeface="Century Gothic"/>
                </a:rPr>
                <a:t>Pilar 2. Fortalecimiento institucional </a:t>
              </a:r>
              <a:endParaRPr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cs typeface="Circular Std Book" panose="020B0604020101020102" pitchFamily="34" charset="0"/>
              </a:endParaRPr>
            </a:p>
          </p:txBody>
        </p:sp>
        <p:sp>
          <p:nvSpPr>
            <p:cNvPr id="12" name="Google Shape;161;p17">
              <a:extLst>
                <a:ext uri="{FF2B5EF4-FFF2-40B4-BE49-F238E27FC236}">
                  <a16:creationId xmlns:a16="http://schemas.microsoft.com/office/drawing/2014/main" id="{21148666-6EE6-4EC8-B161-4300EB2E5878}"/>
                </a:ext>
              </a:extLst>
            </p:cNvPr>
            <p:cNvSpPr/>
            <p:nvPr/>
          </p:nvSpPr>
          <p:spPr>
            <a:xfrm>
              <a:off x="0" y="1639148"/>
              <a:ext cx="9693835" cy="41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3" name="Google Shape;162;p17">
              <a:extLst>
                <a:ext uri="{FF2B5EF4-FFF2-40B4-BE49-F238E27FC236}">
                  <a16:creationId xmlns:a16="http://schemas.microsoft.com/office/drawing/2014/main" id="{7FC977A7-C247-4B87-88C7-C7AE23804CB1}"/>
                </a:ext>
              </a:extLst>
            </p:cNvPr>
            <p:cNvSpPr txBox="1"/>
            <p:nvPr/>
          </p:nvSpPr>
          <p:spPr>
            <a:xfrm>
              <a:off x="0" y="1639148"/>
              <a:ext cx="9693835" cy="41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0831" tIns="16181" rIns="90675" bIns="16181" anchor="t" anchorCtr="0">
              <a:noAutofit/>
            </a:bodyPr>
            <a:lstStyle/>
            <a:p>
              <a:pPr marL="0" lvl="1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s-MX" sz="975" dirty="0">
                  <a:solidFill>
                    <a:schemeClr val="dk1"/>
                  </a:solidFill>
                  <a:latin typeface="Circular Std Book" panose="020B0604020101020102" pitchFamily="34" charset="0"/>
                  <a:ea typeface="Century Gothic"/>
                  <a:cs typeface="Circular Std Book" panose="020B0604020101020102" pitchFamily="34" charset="0"/>
                  <a:sym typeface="Century Gothic"/>
                </a:rPr>
                <a:t>Los sistemas e instituciones nacionales y subnacionales planificarán, financiarán y ofrecerán programas para prevenir, atender, sancionar y erradicar la VCMN, con participación de otros sectores.</a:t>
              </a:r>
              <a:endParaRPr sz="1350" dirty="0">
                <a:latin typeface="Circular Std Book" panose="020B0604020101020102" pitchFamily="34" charset="0"/>
                <a:cs typeface="Circular Std Book" panose="020B0604020101020102" pitchFamily="34" charset="0"/>
              </a:endParaRPr>
            </a:p>
          </p:txBody>
        </p:sp>
        <p:sp>
          <p:nvSpPr>
            <p:cNvPr id="14" name="Google Shape;163;p17">
              <a:extLst>
                <a:ext uri="{FF2B5EF4-FFF2-40B4-BE49-F238E27FC236}">
                  <a16:creationId xmlns:a16="http://schemas.microsoft.com/office/drawing/2014/main" id="{9D46EC6C-7D18-4F0B-951C-F4696213FC0D}"/>
                </a:ext>
              </a:extLst>
            </p:cNvPr>
            <p:cNvSpPr/>
            <p:nvPr/>
          </p:nvSpPr>
          <p:spPr>
            <a:xfrm>
              <a:off x="0" y="2052630"/>
              <a:ext cx="9693835" cy="420487"/>
            </a:xfrm>
            <a:prstGeom prst="roundRect">
              <a:avLst>
                <a:gd name="adj" fmla="val 16667"/>
              </a:avLst>
            </a:prstGeom>
            <a:solidFill>
              <a:srgbClr val="5C7FC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5" name="Google Shape;164;p17">
              <a:extLst>
                <a:ext uri="{FF2B5EF4-FFF2-40B4-BE49-F238E27FC236}">
                  <a16:creationId xmlns:a16="http://schemas.microsoft.com/office/drawing/2014/main" id="{567FDAAA-AFE9-412C-BC7B-E54DFEB61871}"/>
                </a:ext>
              </a:extLst>
            </p:cNvPr>
            <p:cNvSpPr txBox="1"/>
            <p:nvPr/>
          </p:nvSpPr>
          <p:spPr>
            <a:xfrm>
              <a:off x="20526" y="2073156"/>
              <a:ext cx="9652783" cy="379435"/>
            </a:xfrm>
            <a:prstGeom prst="rect">
              <a:avLst/>
            </a:prstGeom>
            <a:solidFill>
              <a:srgbClr val="414343"/>
            </a:solidFill>
            <a:ln>
              <a:noFill/>
            </a:ln>
          </p:spPr>
          <p:txBody>
            <a:bodyPr spcFirstLastPara="1" wrap="square" lIns="48563" tIns="48563" rIns="48563" bIns="4856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700"/>
              </a:pPr>
              <a:r>
                <a:rPr lang="es-MX" sz="1275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ircular Std Black" panose="020B0A04020101010102" pitchFamily="34" charset="0"/>
                  <a:ea typeface="Century Gothic"/>
                  <a:cs typeface="Circular Std Black" panose="020B0A04020101010102" pitchFamily="34" charset="0"/>
                  <a:sym typeface="Century Gothic"/>
                </a:rPr>
                <a:t>Pilar 3. Prevención y cambio de normas sociales </a:t>
              </a:r>
              <a:endParaRPr sz="1275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lack" panose="020B0A04020101010102" pitchFamily="34" charset="0"/>
                <a:ea typeface="Calibri"/>
                <a:cs typeface="Circular Std Black" panose="020B0A04020101010102" pitchFamily="34" charset="0"/>
                <a:sym typeface="Calibri"/>
              </a:endParaRPr>
            </a:p>
          </p:txBody>
        </p:sp>
        <p:sp>
          <p:nvSpPr>
            <p:cNvPr id="16" name="Google Shape;165;p17">
              <a:extLst>
                <a:ext uri="{FF2B5EF4-FFF2-40B4-BE49-F238E27FC236}">
                  <a16:creationId xmlns:a16="http://schemas.microsoft.com/office/drawing/2014/main" id="{8A0F9B9D-FA57-443D-90D9-E779FD654D4E}"/>
                </a:ext>
              </a:extLst>
            </p:cNvPr>
            <p:cNvSpPr/>
            <p:nvPr/>
          </p:nvSpPr>
          <p:spPr>
            <a:xfrm>
              <a:off x="0" y="2473117"/>
              <a:ext cx="9693835" cy="41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7" name="Google Shape;166;p17">
              <a:extLst>
                <a:ext uri="{FF2B5EF4-FFF2-40B4-BE49-F238E27FC236}">
                  <a16:creationId xmlns:a16="http://schemas.microsoft.com/office/drawing/2014/main" id="{65EC404D-1200-4BDF-ABE5-4E1DAD1386DB}"/>
                </a:ext>
              </a:extLst>
            </p:cNvPr>
            <p:cNvSpPr txBox="1"/>
            <p:nvPr/>
          </p:nvSpPr>
          <p:spPr>
            <a:xfrm>
              <a:off x="0" y="2473117"/>
              <a:ext cx="9693835" cy="41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0831" tIns="16181" rIns="90675" bIns="16181" anchor="t" anchorCtr="0">
              <a:noAutofit/>
            </a:bodyPr>
            <a:lstStyle/>
            <a:p>
              <a:pPr marL="0" lvl="1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s-MX" sz="975" dirty="0">
                  <a:solidFill>
                    <a:schemeClr val="dk1"/>
                  </a:solidFill>
                  <a:latin typeface="Circular Std Book" panose="020B0604020101020102" pitchFamily="34" charset="0"/>
                  <a:ea typeface="Century Gothic"/>
                  <a:cs typeface="Circular Std Book" panose="020B0604020101020102" pitchFamily="34" charset="0"/>
                  <a:sym typeface="Century Gothic"/>
                </a:rPr>
                <a:t>Las normas, actitudes y comportamientos sociales igualitarios al género cambiarán a nivel comunitario e individual para prevenir la VCMN.</a:t>
              </a:r>
              <a:endParaRPr sz="1350" dirty="0">
                <a:latin typeface="Circular Std Book" panose="020B0604020101020102" pitchFamily="34" charset="0"/>
                <a:cs typeface="Circular Std Book" panose="020B0604020101020102" pitchFamily="34" charset="0"/>
              </a:endParaRPr>
            </a:p>
          </p:txBody>
        </p:sp>
        <p:sp>
          <p:nvSpPr>
            <p:cNvPr id="18" name="Google Shape;167;p17">
              <a:extLst>
                <a:ext uri="{FF2B5EF4-FFF2-40B4-BE49-F238E27FC236}">
                  <a16:creationId xmlns:a16="http://schemas.microsoft.com/office/drawing/2014/main" id="{E5B20A7D-23CA-4494-8F0C-A2603B16E557}"/>
                </a:ext>
              </a:extLst>
            </p:cNvPr>
            <p:cNvSpPr/>
            <p:nvPr/>
          </p:nvSpPr>
          <p:spPr>
            <a:xfrm>
              <a:off x="0" y="2886600"/>
              <a:ext cx="9693835" cy="420487"/>
            </a:xfrm>
            <a:prstGeom prst="roundRect">
              <a:avLst>
                <a:gd name="adj" fmla="val 16667"/>
              </a:avLst>
            </a:prstGeom>
            <a:solidFill>
              <a:srgbClr val="728DC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9" name="Google Shape;168;p17">
              <a:extLst>
                <a:ext uri="{FF2B5EF4-FFF2-40B4-BE49-F238E27FC236}">
                  <a16:creationId xmlns:a16="http://schemas.microsoft.com/office/drawing/2014/main" id="{C564752C-2E90-4D4A-A50A-E3DCC1326F23}"/>
                </a:ext>
              </a:extLst>
            </p:cNvPr>
            <p:cNvSpPr txBox="1"/>
            <p:nvPr/>
          </p:nvSpPr>
          <p:spPr>
            <a:xfrm>
              <a:off x="20526" y="2907126"/>
              <a:ext cx="9652783" cy="379435"/>
            </a:xfrm>
            <a:prstGeom prst="rect">
              <a:avLst/>
            </a:prstGeom>
            <a:solidFill>
              <a:srgbClr val="FF3A21"/>
            </a:solidFill>
            <a:ln>
              <a:noFill/>
            </a:ln>
          </p:spPr>
          <p:txBody>
            <a:bodyPr spcFirstLastPara="1" wrap="square" lIns="48563" tIns="48563" rIns="48563" bIns="4856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700"/>
              </a:pPr>
              <a:r>
                <a:rPr lang="es-MX" sz="1275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ircular Std Black" panose="020B0A04020101010102" pitchFamily="34" charset="0"/>
                  <a:ea typeface="Century Gothic"/>
                  <a:cs typeface="Circular Std Black" panose="020B0A04020101010102" pitchFamily="34" charset="0"/>
                  <a:sym typeface="Century Gothic"/>
                </a:rPr>
                <a:t>Pilar 4. Servicios Esenciales </a:t>
              </a:r>
              <a:endParaRPr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lack" panose="020B0A04020101010102" pitchFamily="34" charset="0"/>
                <a:cs typeface="Circular Std Black" panose="020B0A04020101010102" pitchFamily="34" charset="0"/>
              </a:endParaRPr>
            </a:p>
          </p:txBody>
        </p:sp>
        <p:sp>
          <p:nvSpPr>
            <p:cNvPr id="20" name="Google Shape;169;p17">
              <a:extLst>
                <a:ext uri="{FF2B5EF4-FFF2-40B4-BE49-F238E27FC236}">
                  <a16:creationId xmlns:a16="http://schemas.microsoft.com/office/drawing/2014/main" id="{CA4F3892-3AF4-4377-8FE0-954ECCB9B5DA}"/>
                </a:ext>
              </a:extLst>
            </p:cNvPr>
            <p:cNvSpPr/>
            <p:nvPr/>
          </p:nvSpPr>
          <p:spPr>
            <a:xfrm>
              <a:off x="0" y="3307087"/>
              <a:ext cx="9693835" cy="41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1" name="Google Shape;170;p17">
              <a:extLst>
                <a:ext uri="{FF2B5EF4-FFF2-40B4-BE49-F238E27FC236}">
                  <a16:creationId xmlns:a16="http://schemas.microsoft.com/office/drawing/2014/main" id="{C993FC43-9980-4B8A-AA7F-99E2C5403D98}"/>
                </a:ext>
              </a:extLst>
            </p:cNvPr>
            <p:cNvSpPr txBox="1"/>
            <p:nvPr/>
          </p:nvSpPr>
          <p:spPr>
            <a:xfrm>
              <a:off x="0" y="3307087"/>
              <a:ext cx="9693835" cy="41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0831" tIns="16181" rIns="90675" bIns="16181" anchor="t" anchorCtr="0">
              <a:noAutofit/>
            </a:bodyPr>
            <a:lstStyle/>
            <a:p>
              <a:pPr marL="0" lvl="1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s-MX" sz="975" dirty="0">
                  <a:solidFill>
                    <a:schemeClr val="dk1"/>
                  </a:solidFill>
                  <a:latin typeface="Circular Std Book" panose="020B0604020101020102" pitchFamily="34" charset="0"/>
                  <a:cs typeface="Circular Std Book" panose="020B0604020101020102" pitchFamily="34" charset="0"/>
                  <a:sym typeface="Century Gothic"/>
                </a:rPr>
                <a:t>Las mujeres y niñas que experimentan violencia contarán con servicios esenciales disponibles, accesibles y de calidad, que incluyan la recuperación de la violencia a largo plazo.</a:t>
              </a:r>
              <a:endParaRPr sz="975" dirty="0">
                <a:solidFill>
                  <a:schemeClr val="dk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endParaRPr>
            </a:p>
          </p:txBody>
        </p:sp>
        <p:sp>
          <p:nvSpPr>
            <p:cNvPr id="22" name="Google Shape;171;p17">
              <a:extLst>
                <a:ext uri="{FF2B5EF4-FFF2-40B4-BE49-F238E27FC236}">
                  <a16:creationId xmlns:a16="http://schemas.microsoft.com/office/drawing/2014/main" id="{C4B85A46-EB26-4D34-A936-A39F7D259CE5}"/>
                </a:ext>
              </a:extLst>
            </p:cNvPr>
            <p:cNvSpPr/>
            <p:nvPr/>
          </p:nvSpPr>
          <p:spPr>
            <a:xfrm>
              <a:off x="0" y="3720569"/>
              <a:ext cx="9693835" cy="420487"/>
            </a:xfrm>
            <a:prstGeom prst="roundRect">
              <a:avLst>
                <a:gd name="adj" fmla="val 16667"/>
              </a:avLst>
            </a:prstGeom>
            <a:solidFill>
              <a:srgbClr val="879CD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" name="Google Shape;172;p17">
              <a:extLst>
                <a:ext uri="{FF2B5EF4-FFF2-40B4-BE49-F238E27FC236}">
                  <a16:creationId xmlns:a16="http://schemas.microsoft.com/office/drawing/2014/main" id="{4CA0E2FF-CD0F-4C34-BC0C-CD690E742CF9}"/>
                </a:ext>
              </a:extLst>
            </p:cNvPr>
            <p:cNvSpPr txBox="1"/>
            <p:nvPr/>
          </p:nvSpPr>
          <p:spPr>
            <a:xfrm>
              <a:off x="20526" y="3741095"/>
              <a:ext cx="9652783" cy="379435"/>
            </a:xfrm>
            <a:prstGeom prst="rect">
              <a:avLst/>
            </a:prstGeom>
            <a:solidFill>
              <a:srgbClr val="00ADB9"/>
            </a:solidFill>
            <a:ln>
              <a:noFill/>
            </a:ln>
          </p:spPr>
          <p:txBody>
            <a:bodyPr spcFirstLastPara="1" wrap="square" lIns="48563" tIns="48563" rIns="48563" bIns="4856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700"/>
              </a:pPr>
              <a:r>
                <a:rPr lang="es-MX" sz="1275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ircular Std Black" panose="020B0A04020101010102" pitchFamily="34" charset="0"/>
                  <a:ea typeface="Century Gothic"/>
                  <a:cs typeface="Circular Std Black" panose="020B0A04020101010102" pitchFamily="34" charset="0"/>
                  <a:sym typeface="Century Gothic"/>
                </a:rPr>
                <a:t>Pilar 5. Datos </a:t>
              </a:r>
              <a:endParaRPr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lack" panose="020B0A04020101010102" pitchFamily="34" charset="0"/>
                <a:cs typeface="Circular Std Black" panose="020B0A04020101010102" pitchFamily="34" charset="0"/>
              </a:endParaRPr>
            </a:p>
          </p:txBody>
        </p:sp>
        <p:sp>
          <p:nvSpPr>
            <p:cNvPr id="24" name="Google Shape;173;p17">
              <a:extLst>
                <a:ext uri="{FF2B5EF4-FFF2-40B4-BE49-F238E27FC236}">
                  <a16:creationId xmlns:a16="http://schemas.microsoft.com/office/drawing/2014/main" id="{808C4D4A-8F80-4CA5-B654-8C39BA9B6CB6}"/>
                </a:ext>
              </a:extLst>
            </p:cNvPr>
            <p:cNvSpPr/>
            <p:nvPr/>
          </p:nvSpPr>
          <p:spPr>
            <a:xfrm>
              <a:off x="0" y="4141056"/>
              <a:ext cx="9693835" cy="598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5" name="Google Shape;174;p17">
              <a:extLst>
                <a:ext uri="{FF2B5EF4-FFF2-40B4-BE49-F238E27FC236}">
                  <a16:creationId xmlns:a16="http://schemas.microsoft.com/office/drawing/2014/main" id="{DBED703C-FE2E-4939-816B-C6BCC564D874}"/>
                </a:ext>
              </a:extLst>
            </p:cNvPr>
            <p:cNvSpPr txBox="1"/>
            <p:nvPr/>
          </p:nvSpPr>
          <p:spPr>
            <a:xfrm>
              <a:off x="0" y="4141056"/>
              <a:ext cx="9693835" cy="598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0831" tIns="16181" rIns="90675" bIns="16181" anchor="t" anchorCtr="0">
              <a:noAutofit/>
            </a:bodyPr>
            <a:lstStyle/>
            <a:p>
              <a:pPr marL="0" lvl="1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s-MX" sz="975" dirty="0">
                  <a:solidFill>
                    <a:schemeClr val="dk1"/>
                  </a:solidFill>
                  <a:latin typeface="Circular Std Book" panose="020B0604020101020102" pitchFamily="34" charset="0"/>
                  <a:cs typeface="Circular Std Book" panose="020B0604020101020102" pitchFamily="34" charset="0"/>
                  <a:sym typeface="Century Gothic"/>
                </a:rPr>
                <a:t>Los datos de calidad, desglosados y comparables a nivel mundial sobre las diferentes formas de VCMN serán recopilados, analizados y utilizados en conformidad con los estándares internacionales para generar un impacto en las leyes, políticas públicas y programas.</a:t>
              </a:r>
              <a:endParaRPr sz="975" dirty="0">
                <a:solidFill>
                  <a:schemeClr val="dk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endParaRPr>
            </a:p>
          </p:txBody>
        </p:sp>
        <p:sp>
          <p:nvSpPr>
            <p:cNvPr id="26" name="Google Shape;175;p17">
              <a:extLst>
                <a:ext uri="{FF2B5EF4-FFF2-40B4-BE49-F238E27FC236}">
                  <a16:creationId xmlns:a16="http://schemas.microsoft.com/office/drawing/2014/main" id="{3138EEB1-66E0-4786-98E7-02B7E1E2DFCB}"/>
                </a:ext>
              </a:extLst>
            </p:cNvPr>
            <p:cNvSpPr/>
            <p:nvPr/>
          </p:nvSpPr>
          <p:spPr>
            <a:xfrm>
              <a:off x="0" y="4739286"/>
              <a:ext cx="9693835" cy="420487"/>
            </a:xfrm>
            <a:prstGeom prst="roundRect">
              <a:avLst>
                <a:gd name="adj" fmla="val 16667"/>
              </a:avLst>
            </a:prstGeom>
            <a:solidFill>
              <a:srgbClr val="9BABD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" name="Google Shape;176;p17">
              <a:extLst>
                <a:ext uri="{FF2B5EF4-FFF2-40B4-BE49-F238E27FC236}">
                  <a16:creationId xmlns:a16="http://schemas.microsoft.com/office/drawing/2014/main" id="{80E645AB-6072-4804-8C6A-84F9612A1771}"/>
                </a:ext>
              </a:extLst>
            </p:cNvPr>
            <p:cNvSpPr txBox="1"/>
            <p:nvPr/>
          </p:nvSpPr>
          <p:spPr>
            <a:xfrm>
              <a:off x="20526" y="4759812"/>
              <a:ext cx="9652783" cy="379435"/>
            </a:xfrm>
            <a:prstGeom prst="rect">
              <a:avLst/>
            </a:prstGeom>
            <a:solidFill>
              <a:srgbClr val="414343"/>
            </a:solidFill>
            <a:ln>
              <a:noFill/>
            </a:ln>
          </p:spPr>
          <p:txBody>
            <a:bodyPr spcFirstLastPara="1" wrap="square" lIns="48563" tIns="48563" rIns="48563" bIns="4856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700"/>
              </a:pPr>
              <a:r>
                <a:rPr lang="es-MX" sz="1275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ircular Std Black" panose="020B0A04020101010102" pitchFamily="34" charset="0"/>
                  <a:ea typeface="Century Gothic"/>
                  <a:cs typeface="Circular Std Black" panose="020B0A04020101010102" pitchFamily="34" charset="0"/>
                  <a:sym typeface="Century Gothic"/>
                </a:rPr>
                <a:t>Pilar 6. Movimientos de Mujeres</a:t>
              </a:r>
              <a:endParaRPr sz="1275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lack" panose="020B0A04020101010102" pitchFamily="34" charset="0"/>
                <a:ea typeface="Calibri"/>
                <a:cs typeface="Circular Std Black" panose="020B0A04020101010102" pitchFamily="34" charset="0"/>
                <a:sym typeface="Calibri"/>
              </a:endParaRPr>
            </a:p>
          </p:txBody>
        </p:sp>
        <p:sp>
          <p:nvSpPr>
            <p:cNvPr id="28" name="Google Shape;177;p17">
              <a:extLst>
                <a:ext uri="{FF2B5EF4-FFF2-40B4-BE49-F238E27FC236}">
                  <a16:creationId xmlns:a16="http://schemas.microsoft.com/office/drawing/2014/main" id="{027E8882-7FBE-40DE-8BF9-33E6C409CEE2}"/>
                </a:ext>
              </a:extLst>
            </p:cNvPr>
            <p:cNvSpPr/>
            <p:nvPr/>
          </p:nvSpPr>
          <p:spPr>
            <a:xfrm>
              <a:off x="0" y="5159773"/>
              <a:ext cx="9693835" cy="598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" name="Google Shape;178;p17">
              <a:extLst>
                <a:ext uri="{FF2B5EF4-FFF2-40B4-BE49-F238E27FC236}">
                  <a16:creationId xmlns:a16="http://schemas.microsoft.com/office/drawing/2014/main" id="{2D405581-42AC-4D02-A5C9-5C52A0724360}"/>
                </a:ext>
              </a:extLst>
            </p:cNvPr>
            <p:cNvSpPr txBox="1"/>
            <p:nvPr/>
          </p:nvSpPr>
          <p:spPr>
            <a:xfrm>
              <a:off x="0" y="5159773"/>
              <a:ext cx="9693835" cy="598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0831" tIns="16181" rIns="90675" bIns="16181" anchor="t" anchorCtr="0">
              <a:noAutofit/>
            </a:bodyPr>
            <a:lstStyle/>
            <a:p>
              <a:pPr marL="0" lvl="1">
                <a:lnSpc>
                  <a:spcPct val="90000"/>
                </a:lnSpc>
                <a:buClr>
                  <a:schemeClr val="dk1"/>
                </a:buClr>
                <a:buSzPts val="1300"/>
              </a:pPr>
              <a:r>
                <a:rPr lang="es-MX" sz="975" dirty="0">
                  <a:solidFill>
                    <a:schemeClr val="dk1"/>
                  </a:solidFill>
                  <a:latin typeface="Circular Std Book" panose="020B0604020101020102" pitchFamily="34" charset="0"/>
                  <a:cs typeface="Circular Std Book" panose="020B0604020101020102" pitchFamily="34" charset="0"/>
                  <a:sym typeface="Century Gothic"/>
                </a:rPr>
                <a:t>Los grupos de derechos de las mujeres, los movimientos sociales autónomos y </a:t>
              </a:r>
              <a:r>
                <a:rPr lang="es-MX" sz="975" dirty="0" err="1">
                  <a:solidFill>
                    <a:schemeClr val="dk1"/>
                  </a:solidFill>
                  <a:latin typeface="Circular Std Book" panose="020B0604020101020102" pitchFamily="34" charset="0"/>
                  <a:cs typeface="Circular Std Book" panose="020B0604020101020102" pitchFamily="34" charset="0"/>
                  <a:sym typeface="Century Gothic"/>
                </a:rPr>
                <a:t>ONGs</a:t>
              </a:r>
              <a:r>
                <a:rPr lang="es-MX" sz="975" dirty="0">
                  <a:solidFill>
                    <a:schemeClr val="dk1"/>
                  </a:solidFill>
                  <a:latin typeface="Circular Std Book" panose="020B0604020101020102" pitchFamily="34" charset="0"/>
                  <a:cs typeface="Circular Std Book" panose="020B0604020101020102" pitchFamily="34" charset="0"/>
                  <a:sym typeface="Century Gothic"/>
                </a:rPr>
                <a:t>, incluidos los que representan a niñas, niños, adolescentes y jóvenes, y grupos que enfrentan formas </a:t>
              </a:r>
              <a:r>
                <a:rPr lang="es-MX" sz="975" dirty="0" err="1">
                  <a:solidFill>
                    <a:schemeClr val="dk1"/>
                  </a:solidFill>
                  <a:latin typeface="Circular Std Book" panose="020B0604020101020102" pitchFamily="34" charset="0"/>
                  <a:cs typeface="Circular Std Book" panose="020B0604020101020102" pitchFamily="34" charset="0"/>
                  <a:sym typeface="Century Gothic"/>
                </a:rPr>
                <a:t>interseccionales</a:t>
              </a:r>
              <a:r>
                <a:rPr lang="es-MX" sz="975" dirty="0">
                  <a:solidFill>
                    <a:schemeClr val="dk1"/>
                  </a:solidFill>
                  <a:latin typeface="Circular Std Book" panose="020B0604020101020102" pitchFamily="34" charset="0"/>
                  <a:cs typeface="Circular Std Book" panose="020B0604020101020102" pitchFamily="34" charset="0"/>
                  <a:sym typeface="Century Gothic"/>
                </a:rPr>
                <a:t> de discriminación, influirán y avanzarán de manera más efectiva hacia la eliminación de la VCMN.</a:t>
              </a:r>
              <a:endParaRPr sz="975" dirty="0">
                <a:solidFill>
                  <a:schemeClr val="dk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endParaRPr>
            </a:p>
          </p:txBody>
        </p:sp>
      </p:grpSp>
      <p:sp>
        <p:nvSpPr>
          <p:cNvPr id="30" name="Google Shape;151;p17">
            <a:extLst>
              <a:ext uri="{FF2B5EF4-FFF2-40B4-BE49-F238E27FC236}">
                <a16:creationId xmlns:a16="http://schemas.microsoft.com/office/drawing/2014/main" id="{20F13A0C-4294-4375-9333-69523ABFB2C2}"/>
              </a:ext>
            </a:extLst>
          </p:cNvPr>
          <p:cNvSpPr txBox="1"/>
          <p:nvPr/>
        </p:nvSpPr>
        <p:spPr>
          <a:xfrm>
            <a:off x="-293338" y="992539"/>
            <a:ext cx="6513034" cy="46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2F5496"/>
              </a:buClr>
              <a:buSzPts val="3200"/>
            </a:pPr>
            <a:r>
              <a:rPr lang="es-MX" sz="24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2400" b="1" dirty="0">
              <a:solidFill>
                <a:srgbClr val="FF3A21"/>
              </a:solidFill>
              <a:latin typeface="Circular Std Black" panose="020B0A04020101010102" pitchFamily="34" charset="0"/>
              <a:ea typeface="Calibri"/>
              <a:cs typeface="Circular Std Black" panose="020B0A04020101010102" pitchFamily="34" charset="0"/>
              <a:sym typeface="Calibri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35A4B06-3100-440C-836E-034C5215A15D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6922168" cy="103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00ADB9"/>
                </a:solidFill>
                <a:latin typeface="Circular Std Black" panose="020B0A04020101010102" pitchFamily="34" charset="0"/>
                <a:sym typeface="Century Gothic"/>
              </a:rPr>
              <a:t>Estructura del Programa de País </a:t>
            </a:r>
            <a:endParaRPr lang="en-US" dirty="0">
              <a:solidFill>
                <a:srgbClr val="00ADB9"/>
              </a:solidFill>
              <a:latin typeface="Circular Std 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8045-6ED4-4668-B836-8B586C7E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A532-DEF3-4BD8-B93A-15C990EF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PPT_Mesa de trabajo 1 copia.jpg">
            <a:extLst>
              <a:ext uri="{FF2B5EF4-FFF2-40B4-BE49-F238E27FC236}">
                <a16:creationId xmlns:a16="http://schemas.microsoft.com/office/drawing/2014/main" id="{B2F6BC1A-F398-4C33-84B6-0C282B06A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497DE7-57AD-4029-8E03-0F752B898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046" y="3429000"/>
            <a:ext cx="6275994" cy="35302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5FB9FF76-7DDB-4924-8D9A-2AC86D0512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47" t="33437" b="25110"/>
          <a:stretch/>
        </p:blipFill>
        <p:spPr>
          <a:xfrm>
            <a:off x="131197" y="1078015"/>
            <a:ext cx="5943356" cy="232563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AB0D60-25CC-4304-A90B-B8DAF81D7975}"/>
              </a:ext>
            </a:extLst>
          </p:cNvPr>
          <p:cNvSpPr txBox="1">
            <a:spLocks/>
          </p:cNvSpPr>
          <p:nvPr/>
        </p:nvSpPr>
        <p:spPr>
          <a:xfrm>
            <a:off x="212035" y="63350"/>
            <a:ext cx="6922168" cy="103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400" dirty="0">
                <a:solidFill>
                  <a:srgbClr val="00ADB9"/>
                </a:solidFill>
                <a:latin typeface="Circular Std Black" panose="020B0A04020101010102" pitchFamily="34" charset="0"/>
                <a:sym typeface="Century Gothic"/>
              </a:rPr>
              <a:t>Pilar 1. Marcos normativos y políticos</a:t>
            </a:r>
            <a:endParaRPr lang="en-US" sz="3400" dirty="0">
              <a:solidFill>
                <a:srgbClr val="00ADB9"/>
              </a:solidFill>
              <a:latin typeface="Circular Std 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8045-6ED4-4668-B836-8B586C7E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A532-DEF3-4BD8-B93A-15C990EF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PPT_Mesa de trabajo 1 copia.jpg">
            <a:extLst>
              <a:ext uri="{FF2B5EF4-FFF2-40B4-BE49-F238E27FC236}">
                <a16:creationId xmlns:a16="http://schemas.microsoft.com/office/drawing/2014/main" id="{B2F6BC1A-F398-4C33-84B6-0C282B06A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5" name="Google Shape;186;p18">
            <a:extLst>
              <a:ext uri="{FF2B5EF4-FFF2-40B4-BE49-F238E27FC236}">
                <a16:creationId xmlns:a16="http://schemas.microsoft.com/office/drawing/2014/main" id="{84827F18-7AE4-4C11-86A5-D40C9E7FB200}"/>
              </a:ext>
            </a:extLst>
          </p:cNvPr>
          <p:cNvSpPr/>
          <p:nvPr/>
        </p:nvSpPr>
        <p:spPr>
          <a:xfrm>
            <a:off x="171202" y="471210"/>
            <a:ext cx="10753229" cy="64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MX" sz="3200" dirty="0">
                <a:solidFill>
                  <a:srgbClr val="00ADB9"/>
                </a:solidFill>
                <a:latin typeface="Circular Std Black" panose="020B0A04020101010102" pitchFamily="34" charset="0"/>
                <a:ea typeface="Century Gothic"/>
                <a:cs typeface="Circular Std Black" panose="020B0A04020101010102" pitchFamily="34" charset="0"/>
                <a:sym typeface="Century Gothic"/>
              </a:rPr>
              <a:t>PILAR 2. Fortalecimiento Institucional</a:t>
            </a:r>
            <a:br>
              <a:rPr lang="es-MX" sz="3200" b="1" i="0" u="none" strike="noStrike" cap="none" dirty="0">
                <a:solidFill>
                  <a:srgbClr val="00ADB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dirty="0">
              <a:solidFill>
                <a:srgbClr val="00ADB9"/>
              </a:solidFill>
            </a:endParaRP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1401A89-CEBE-425F-9E36-6262045C45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953" y="1450020"/>
            <a:ext cx="6275082" cy="46761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Google Shape;195;p18">
            <a:extLst>
              <a:ext uri="{FF2B5EF4-FFF2-40B4-BE49-F238E27FC236}">
                <a16:creationId xmlns:a16="http://schemas.microsoft.com/office/drawing/2014/main" id="{C40C7FE7-E998-4DFA-94DA-4D6C2DE2D2F6}"/>
              </a:ext>
            </a:extLst>
          </p:cNvPr>
          <p:cNvSpPr txBox="1"/>
          <p:nvPr/>
        </p:nvSpPr>
        <p:spPr>
          <a:xfrm>
            <a:off x="6408423" y="6075878"/>
            <a:ext cx="2188628" cy="358037"/>
          </a:xfrm>
          <a:prstGeom prst="rect">
            <a:avLst/>
          </a:prstGeom>
          <a:solidFill>
            <a:srgbClr val="00AD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 err="1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Curso</a:t>
            </a:r>
            <a:r>
              <a:rPr lang="en-US" altLang="en-US" sz="1800" dirty="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en</a:t>
            </a:r>
            <a:r>
              <a:rPr lang="en-US" altLang="en-US" sz="1800" dirty="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línea</a:t>
            </a:r>
            <a:endParaRPr lang="en-US" altLang="en-US" sz="1800" dirty="0">
              <a:solidFill>
                <a:schemeClr val="bg1"/>
              </a:solidFill>
              <a:latin typeface="Circular Std Black" panose="020B0A04020101010102" pitchFamily="34" charset="0"/>
              <a:cs typeface="Circular Std Black" panose="020B0A04020101010102" pitchFamily="3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2F5496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</p:txBody>
      </p:sp>
      <p:sp>
        <p:nvSpPr>
          <p:cNvPr id="8" name="Google Shape;195;p18">
            <a:extLst>
              <a:ext uri="{FF2B5EF4-FFF2-40B4-BE49-F238E27FC236}">
                <a16:creationId xmlns:a16="http://schemas.microsoft.com/office/drawing/2014/main" id="{34358F64-72B3-47F2-A43A-751B582EABC5}"/>
              </a:ext>
            </a:extLst>
          </p:cNvPr>
          <p:cNvSpPr txBox="1"/>
          <p:nvPr/>
        </p:nvSpPr>
        <p:spPr>
          <a:xfrm>
            <a:off x="793590" y="1209781"/>
            <a:ext cx="2694234" cy="358037"/>
          </a:xfrm>
          <a:prstGeom prst="rect">
            <a:avLst/>
          </a:prstGeom>
          <a:solidFill>
            <a:srgbClr val="00AD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JULIO-AGOSTO 2020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2F5496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111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8045-6ED4-4668-B836-8B586C7E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A532-DEF3-4BD8-B93A-15C990EF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PPT_Mesa de trabajo 1 copia.jpg">
            <a:extLst>
              <a:ext uri="{FF2B5EF4-FFF2-40B4-BE49-F238E27FC236}">
                <a16:creationId xmlns:a16="http://schemas.microsoft.com/office/drawing/2014/main" id="{B2F6BC1A-F398-4C33-84B6-0C282B06A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17981"/>
            <a:ext cx="9347200" cy="6982468"/>
          </a:xfrm>
          <a:prstGeom prst="rect">
            <a:avLst/>
          </a:prstGeom>
        </p:spPr>
      </p:pic>
      <p:pic>
        <p:nvPicPr>
          <p:cNvPr id="5" name="Picture 4" descr="A picture containing person, indoor, ceiling, playing&#10;&#10;Description automatically generated">
            <a:extLst>
              <a:ext uri="{FF2B5EF4-FFF2-40B4-BE49-F238E27FC236}">
                <a16:creationId xmlns:a16="http://schemas.microsoft.com/office/drawing/2014/main" id="{2A64BE29-2630-4A28-A79F-100F6AB353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68"/>
          <a:stretch/>
        </p:blipFill>
        <p:spPr>
          <a:xfrm>
            <a:off x="678929" y="1210971"/>
            <a:ext cx="5154288" cy="31015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Google Shape;220;p20">
            <a:extLst>
              <a:ext uri="{FF2B5EF4-FFF2-40B4-BE49-F238E27FC236}">
                <a16:creationId xmlns:a16="http://schemas.microsoft.com/office/drawing/2014/main" id="{93BB2917-15B4-437A-A944-5B5581130BF6}"/>
              </a:ext>
            </a:extLst>
          </p:cNvPr>
          <p:cNvSpPr/>
          <p:nvPr/>
        </p:nvSpPr>
        <p:spPr>
          <a:xfrm>
            <a:off x="-1" y="120247"/>
            <a:ext cx="7241375" cy="104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>
                <a:solidFill>
                  <a:srgbClr val="414343"/>
                </a:solidFill>
                <a:latin typeface="Circular Std Black" panose="020B0A04020101010102" pitchFamily="34" charset="0"/>
                <a:ea typeface="Century Gothic"/>
                <a:cs typeface="Circular Std Black" panose="020B0A04020101010102" pitchFamily="34" charset="0"/>
                <a:sym typeface="Century Gothic"/>
              </a:rPr>
              <a:t>PILAR 3. Prevención y cambio de normas sociales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14343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195BE-A0E8-4ADE-AA2F-535F9C2BE0D9}"/>
              </a:ext>
            </a:extLst>
          </p:cNvPr>
          <p:cNvGrpSpPr/>
          <p:nvPr/>
        </p:nvGrpSpPr>
        <p:grpSpPr>
          <a:xfrm>
            <a:off x="5947427" y="2363352"/>
            <a:ext cx="2961101" cy="4166678"/>
            <a:chOff x="8720923" y="886656"/>
            <a:chExt cx="3240549" cy="430909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77E9F33-C81F-48D1-92EF-C2DBD2351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0923" y="886656"/>
              <a:ext cx="3064409" cy="271139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9" name="Picture 8" descr="A screenshot of text&#10;&#10;Description automatically generated">
              <a:extLst>
                <a:ext uri="{FF2B5EF4-FFF2-40B4-BE49-F238E27FC236}">
                  <a16:creationId xmlns:a16="http://schemas.microsoft.com/office/drawing/2014/main" id="{B9846DCE-88B3-496A-9787-E2F452D14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88157" y="3007355"/>
              <a:ext cx="2473315" cy="218839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10" name="Google Shape;229;p20">
            <a:extLst>
              <a:ext uri="{FF2B5EF4-FFF2-40B4-BE49-F238E27FC236}">
                <a16:creationId xmlns:a16="http://schemas.microsoft.com/office/drawing/2014/main" id="{C4C3F771-DF63-430D-BB32-0C16895555C9}"/>
              </a:ext>
            </a:extLst>
          </p:cNvPr>
          <p:cNvSpPr txBox="1"/>
          <p:nvPr/>
        </p:nvSpPr>
        <p:spPr>
          <a:xfrm>
            <a:off x="632878" y="4363228"/>
            <a:ext cx="5200340" cy="823844"/>
          </a:xfrm>
          <a:prstGeom prst="rect">
            <a:avLst/>
          </a:prstGeom>
          <a:solidFill>
            <a:srgbClr val="41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6050" lvl="0" algn="just">
              <a:lnSpc>
                <a:spcPct val="115000"/>
              </a:lnSpc>
              <a:buClr>
                <a:schemeClr val="dk1"/>
              </a:buClr>
              <a:buSzPts val="1300"/>
            </a:pPr>
            <a:r>
              <a:rPr lang="es-MX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cs typeface="Circular Std Book" panose="020B0604020101020102" pitchFamily="34" charset="0"/>
              </a:rPr>
              <a:t>CAPACITCIÓN EN CD. JUÁREZ</a:t>
            </a:r>
            <a:r>
              <a:rPr lang="es-MX" sz="15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. </a:t>
            </a:r>
            <a:r>
              <a:rPr lang="es-ES" sz="15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Se llevó a cabo un taller para capacitar a sociedad civil y funcionariado público local sobre la metodología de Comunicación para el Desarrollo C4D.</a:t>
            </a:r>
            <a:endParaRPr lang="es-MX" sz="15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1" name="Google Shape;229;p20">
            <a:extLst>
              <a:ext uri="{FF2B5EF4-FFF2-40B4-BE49-F238E27FC236}">
                <a16:creationId xmlns:a16="http://schemas.microsoft.com/office/drawing/2014/main" id="{27B7285A-9313-422D-9F7A-95C0CF8A3B87}"/>
              </a:ext>
            </a:extLst>
          </p:cNvPr>
          <p:cNvSpPr txBox="1"/>
          <p:nvPr/>
        </p:nvSpPr>
        <p:spPr>
          <a:xfrm>
            <a:off x="1762626" y="5720002"/>
            <a:ext cx="4837844" cy="823844"/>
          </a:xfrm>
          <a:prstGeom prst="rect">
            <a:avLst/>
          </a:prstGeom>
          <a:solidFill>
            <a:srgbClr val="41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6050" lvl="0" algn="just">
              <a:lnSpc>
                <a:spcPct val="115000"/>
              </a:lnSpc>
              <a:buClr>
                <a:schemeClr val="dk1"/>
              </a:buClr>
              <a:buSzPts val="1300"/>
            </a:pPr>
            <a:r>
              <a:rPr lang="es-MX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cs typeface="Circular Std Book" panose="020B0604020101020102" pitchFamily="34" charset="0"/>
              </a:rPr>
              <a:t>ELLOS CONTRA LA VCMN. En el marco del 8 de Marzo, Spotlight publicó una serie de postales dirigidas a hombres, niños y adolescentes.</a:t>
            </a:r>
            <a:endParaRPr lang="es-MX" sz="15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2" name="Google Shape;195;p18">
            <a:extLst>
              <a:ext uri="{FF2B5EF4-FFF2-40B4-BE49-F238E27FC236}">
                <a16:creationId xmlns:a16="http://schemas.microsoft.com/office/drawing/2014/main" id="{7E466A91-EF35-4020-9A61-D21BDAC73886}"/>
              </a:ext>
            </a:extLst>
          </p:cNvPr>
          <p:cNvSpPr txBox="1"/>
          <p:nvPr/>
        </p:nvSpPr>
        <p:spPr>
          <a:xfrm>
            <a:off x="7241374" y="3219458"/>
            <a:ext cx="1668645" cy="45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MARZO 2020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2F5496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868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8045-6ED4-4668-B836-8B586C7E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A532-DEF3-4BD8-B93A-15C990EF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PPT_Mesa de trabajo 1 copia.jpg">
            <a:extLst>
              <a:ext uri="{FF2B5EF4-FFF2-40B4-BE49-F238E27FC236}">
                <a16:creationId xmlns:a16="http://schemas.microsoft.com/office/drawing/2014/main" id="{B2F6BC1A-F398-4C33-84B6-0C282B06A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sp>
        <p:nvSpPr>
          <p:cNvPr id="11" name="Google Shape;237;p21">
            <a:extLst>
              <a:ext uri="{FF2B5EF4-FFF2-40B4-BE49-F238E27FC236}">
                <a16:creationId xmlns:a16="http://schemas.microsoft.com/office/drawing/2014/main" id="{904840B5-F62C-4357-B657-2F94ECDEAE9A}"/>
              </a:ext>
            </a:extLst>
          </p:cNvPr>
          <p:cNvSpPr/>
          <p:nvPr/>
        </p:nvSpPr>
        <p:spPr>
          <a:xfrm>
            <a:off x="19495" y="78283"/>
            <a:ext cx="9106187" cy="59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s-MX" sz="3200" dirty="0">
                <a:solidFill>
                  <a:srgbClr val="FF3A21"/>
                </a:solidFill>
                <a:latin typeface="Circular Std Black" panose="020B0A04020101010102" pitchFamily="34" charset="0"/>
                <a:ea typeface="Century Gothic"/>
                <a:cs typeface="Circular Std Black" panose="020B0A04020101010102" pitchFamily="34" charset="0"/>
                <a:sym typeface="Century Gothic"/>
              </a:rPr>
              <a:t>PILAR 4. Servicios Esenciales</a:t>
            </a:r>
            <a:endParaRPr dirty="0">
              <a:solidFill>
                <a:srgbClr val="FF3A21"/>
              </a:solidFill>
              <a:latin typeface="Circular Std Black" panose="020B0A04020101010102" pitchFamily="34" charset="0"/>
              <a:cs typeface="Circular Std Black" panose="020B0A04020101010102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C32216-1991-41BD-8BC3-0F208F81DFA1}"/>
              </a:ext>
            </a:extLst>
          </p:cNvPr>
          <p:cNvPicPr/>
          <p:nvPr/>
        </p:nvPicPr>
        <p:blipFill rotWithShape="1">
          <a:blip r:embed="rId3"/>
          <a:srcRect l="13614" t="9418" r="5404" b="-1940"/>
          <a:stretch/>
        </p:blipFill>
        <p:spPr>
          <a:xfrm>
            <a:off x="5449330" y="3009479"/>
            <a:ext cx="3676352" cy="25319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12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FF27D985-50F9-446D-AB6B-ED9BA9371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37" y="1615665"/>
            <a:ext cx="4424087" cy="31867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Google Shape;219;p20">
            <a:extLst>
              <a:ext uri="{FF2B5EF4-FFF2-40B4-BE49-F238E27FC236}">
                <a16:creationId xmlns:a16="http://schemas.microsoft.com/office/drawing/2014/main" id="{A878EB1C-3FB1-4D80-8B2F-9517A07B53EE}"/>
              </a:ext>
            </a:extLst>
          </p:cNvPr>
          <p:cNvSpPr/>
          <p:nvPr/>
        </p:nvSpPr>
        <p:spPr>
          <a:xfrm rot="-5400000">
            <a:off x="1698619" y="3012480"/>
            <a:ext cx="1674509" cy="4552856"/>
          </a:xfrm>
          <a:custGeom>
            <a:avLst/>
            <a:gdLst/>
            <a:ahLst/>
            <a:cxnLst/>
            <a:rect l="l" t="t" r="r" b="b"/>
            <a:pathLst>
              <a:path w="8820150" h="132714" extrusionOk="0">
                <a:moveTo>
                  <a:pt x="0" y="132257"/>
                </a:moveTo>
                <a:lnTo>
                  <a:pt x="8819997" y="132257"/>
                </a:lnTo>
                <a:lnTo>
                  <a:pt x="8819997" y="0"/>
                </a:lnTo>
                <a:lnTo>
                  <a:pt x="0" y="0"/>
                </a:lnTo>
                <a:lnTo>
                  <a:pt x="0" y="132257"/>
                </a:lnTo>
                <a:close/>
              </a:path>
            </a:pathLst>
          </a:custGeom>
          <a:solidFill>
            <a:srgbClr val="FF3A2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</a:pPr>
            <a:endParaRPr sz="1684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" name="Google Shape;246;p21">
            <a:extLst>
              <a:ext uri="{FF2B5EF4-FFF2-40B4-BE49-F238E27FC236}">
                <a16:creationId xmlns:a16="http://schemas.microsoft.com/office/drawing/2014/main" id="{56FF85DD-BC0A-4694-9391-E5E145B83FA3}"/>
              </a:ext>
            </a:extLst>
          </p:cNvPr>
          <p:cNvSpPr txBox="1"/>
          <p:nvPr/>
        </p:nvSpPr>
        <p:spPr>
          <a:xfrm>
            <a:off x="134897" y="4476136"/>
            <a:ext cx="4619228" cy="52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6050" indent="0" algn="just">
              <a:lnSpc>
                <a:spcPct val="115000"/>
              </a:lnSpc>
              <a:buClr>
                <a:schemeClr val="dk1"/>
              </a:buClr>
              <a:buSzPts val="1300"/>
              <a:buFont typeface="Arial"/>
              <a:buNone/>
            </a:pPr>
            <a:r>
              <a:rPr lang="es-MX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cs typeface="Circular Std Book" panose="020B0604020101020102" pitchFamily="34" charset="0"/>
              </a:rPr>
              <a:t>SERVICIOS ESENCIALES. </a:t>
            </a:r>
            <a:r>
              <a:rPr lang="es-ES" sz="13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Se convocó a Organizaciones de la Sociedad Civil de Chihuahua, Estado de México y Guerrero para la realización del Taller sobre “Fortalecimiento de las capacidades de organizaciones de la sociedad civil en los mecanismos de monitoreo social y ciudadano para facilitar la prestación y acceso a los servicios esenciales para mujeres y niñas que sufren violencia”</a:t>
            </a:r>
            <a:r>
              <a:rPr lang="es-MX" sz="13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.</a:t>
            </a:r>
            <a:endParaRPr sz="1300" dirty="0">
              <a:solidFill>
                <a:schemeClr val="dk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sp>
        <p:nvSpPr>
          <p:cNvPr id="16" name="Google Shape;195;p18">
            <a:extLst>
              <a:ext uri="{FF2B5EF4-FFF2-40B4-BE49-F238E27FC236}">
                <a16:creationId xmlns:a16="http://schemas.microsoft.com/office/drawing/2014/main" id="{0C3B5FC7-F4BA-40AF-A930-FF2F36222B6F}"/>
              </a:ext>
            </a:extLst>
          </p:cNvPr>
          <p:cNvSpPr txBox="1"/>
          <p:nvPr/>
        </p:nvSpPr>
        <p:spPr>
          <a:xfrm>
            <a:off x="420197" y="1391916"/>
            <a:ext cx="2005650" cy="45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chemeClr val="bg1"/>
                </a:solidFill>
                <a:latin typeface="Circular Std Black" panose="020B0A04020101010102" pitchFamily="34" charset="0"/>
                <a:cs typeface="Circular Std Black" panose="020B0A04020101010102" pitchFamily="34" charset="0"/>
              </a:rPr>
              <a:t>FEBRERO 2020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2F5496"/>
              </a:solidFill>
              <a:latin typeface="Circular Std Book" panose="020B0604020101020102" pitchFamily="34" charset="0"/>
              <a:ea typeface="Century Gothic"/>
              <a:cs typeface="Circular Std Book" panose="020B0604020101020102" pitchFamily="34" charset="0"/>
              <a:sym typeface="Century Gothic"/>
            </a:endParaRPr>
          </a:p>
        </p:txBody>
      </p:sp>
      <p:sp>
        <p:nvSpPr>
          <p:cNvPr id="17" name="Google Shape;219;p20">
            <a:extLst>
              <a:ext uri="{FF2B5EF4-FFF2-40B4-BE49-F238E27FC236}">
                <a16:creationId xmlns:a16="http://schemas.microsoft.com/office/drawing/2014/main" id="{87EDA4DA-5F9D-4B9E-9AF1-887B4C3B6088}"/>
              </a:ext>
            </a:extLst>
          </p:cNvPr>
          <p:cNvSpPr/>
          <p:nvPr/>
        </p:nvSpPr>
        <p:spPr>
          <a:xfrm rot="-5400000">
            <a:off x="6455684" y="310196"/>
            <a:ext cx="1681962" cy="3694670"/>
          </a:xfrm>
          <a:custGeom>
            <a:avLst/>
            <a:gdLst/>
            <a:ahLst/>
            <a:cxnLst/>
            <a:rect l="l" t="t" r="r" b="b"/>
            <a:pathLst>
              <a:path w="8820150" h="132714" extrusionOk="0">
                <a:moveTo>
                  <a:pt x="0" y="132257"/>
                </a:moveTo>
                <a:lnTo>
                  <a:pt x="8819997" y="132257"/>
                </a:lnTo>
                <a:lnTo>
                  <a:pt x="8819997" y="0"/>
                </a:lnTo>
                <a:lnTo>
                  <a:pt x="0" y="0"/>
                </a:lnTo>
                <a:lnTo>
                  <a:pt x="0" y="132257"/>
                </a:lnTo>
                <a:close/>
              </a:path>
            </a:pathLst>
          </a:custGeom>
          <a:solidFill>
            <a:srgbClr val="FF3A2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</a:pPr>
            <a:endParaRPr sz="1684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" name="Google Shape;246;p21">
            <a:extLst>
              <a:ext uri="{FF2B5EF4-FFF2-40B4-BE49-F238E27FC236}">
                <a16:creationId xmlns:a16="http://schemas.microsoft.com/office/drawing/2014/main" id="{76CF001E-0E30-40B2-839A-00B7B70AB5A9}"/>
              </a:ext>
            </a:extLst>
          </p:cNvPr>
          <p:cNvSpPr txBox="1"/>
          <p:nvPr/>
        </p:nvSpPr>
        <p:spPr>
          <a:xfrm>
            <a:off x="5332294" y="1450481"/>
            <a:ext cx="3716430" cy="142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6050" algn="just">
              <a:lnSpc>
                <a:spcPct val="115000"/>
              </a:lnSpc>
              <a:buClr>
                <a:schemeClr val="dk1"/>
              </a:buClr>
              <a:buSzPts val="1300"/>
            </a:pPr>
            <a:r>
              <a:rPr lang="es-MX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 Std Book" panose="020B0604020101020102" pitchFamily="34" charset="0"/>
                <a:cs typeface="Circular Std Book" panose="020B0604020101020102" pitchFamily="34" charset="0"/>
              </a:rPr>
              <a:t>MATERIALES DE COMUNICACIÓN. Desarrollo, elaboración y próxima impresión de </a:t>
            </a:r>
            <a:r>
              <a:rPr lang="es-ES" sz="13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materiales para la difusión de los derechos de mujeres y niñas que enfrentan violencia en los servicios esenciales, en los territorios Spotlight.</a:t>
            </a:r>
          </a:p>
          <a:p>
            <a:pPr marL="146050" indent="0" algn="just">
              <a:lnSpc>
                <a:spcPct val="115000"/>
              </a:lnSpc>
              <a:buClr>
                <a:schemeClr val="dk1"/>
              </a:buClr>
              <a:buSzPts val="1300"/>
              <a:buFont typeface="Arial"/>
              <a:buNone/>
            </a:pPr>
            <a:endParaRPr sz="1300" dirty="0">
              <a:solidFill>
                <a:schemeClr val="dk1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7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8045-6ED4-4668-B836-8B586C7E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A532-DEF3-4BD8-B93A-15C990EF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PPT_Mesa de trabajo 1 copia.jpg">
            <a:extLst>
              <a:ext uri="{FF2B5EF4-FFF2-40B4-BE49-F238E27FC236}">
                <a16:creationId xmlns:a16="http://schemas.microsoft.com/office/drawing/2014/main" id="{B2F6BC1A-F398-4C33-84B6-0C282B06A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48572"/>
            <a:ext cx="9347200" cy="6982468"/>
          </a:xfrm>
          <a:prstGeom prst="rect">
            <a:avLst/>
          </a:prstGeom>
        </p:spPr>
      </p:pic>
      <p:pic>
        <p:nvPicPr>
          <p:cNvPr id="5" name="Picture 4" descr="A picture containing person, indoor, person, person&#10;&#10;Description automatically generated">
            <a:extLst>
              <a:ext uri="{FF2B5EF4-FFF2-40B4-BE49-F238E27FC236}">
                <a16:creationId xmlns:a16="http://schemas.microsoft.com/office/drawing/2014/main" id="{66300EDB-1F26-491E-83BC-68E571512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09" y="723163"/>
            <a:ext cx="3715754" cy="27868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58B0440-C9ED-4677-B6D9-B33CA75B2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464"/>
          <a:stretch/>
        </p:blipFill>
        <p:spPr>
          <a:xfrm>
            <a:off x="267037" y="986520"/>
            <a:ext cx="4577079" cy="2558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5D1A2619-B249-4493-A807-B46623B6B725}"/>
              </a:ext>
            </a:extLst>
          </p:cNvPr>
          <p:cNvPicPr/>
          <p:nvPr/>
        </p:nvPicPr>
        <p:blipFill rotWithShape="1">
          <a:blip r:embed="rId5"/>
          <a:srcRect t="5292" b="4996"/>
          <a:stretch/>
        </p:blipFill>
        <p:spPr bwMode="auto">
          <a:xfrm>
            <a:off x="5161209" y="3692541"/>
            <a:ext cx="3617031" cy="1685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Google Shape;219;p20">
            <a:extLst>
              <a:ext uri="{FF2B5EF4-FFF2-40B4-BE49-F238E27FC236}">
                <a16:creationId xmlns:a16="http://schemas.microsoft.com/office/drawing/2014/main" id="{DB948FB5-25BC-4169-9AAE-F3ED2B598AC7}"/>
              </a:ext>
            </a:extLst>
          </p:cNvPr>
          <p:cNvSpPr/>
          <p:nvPr/>
        </p:nvSpPr>
        <p:spPr>
          <a:xfrm rot="-5400000">
            <a:off x="1897127" y="1876467"/>
            <a:ext cx="1313785" cy="4704009"/>
          </a:xfrm>
          <a:custGeom>
            <a:avLst/>
            <a:gdLst/>
            <a:ahLst/>
            <a:cxnLst/>
            <a:rect l="l" t="t" r="r" b="b"/>
            <a:pathLst>
              <a:path w="8820150" h="132714" extrusionOk="0">
                <a:moveTo>
                  <a:pt x="0" y="132257"/>
                </a:moveTo>
                <a:lnTo>
                  <a:pt x="8819997" y="132257"/>
                </a:lnTo>
                <a:lnTo>
                  <a:pt x="8819997" y="0"/>
                </a:lnTo>
                <a:lnTo>
                  <a:pt x="0" y="0"/>
                </a:lnTo>
                <a:lnTo>
                  <a:pt x="0" y="132257"/>
                </a:lnTo>
                <a:close/>
              </a:path>
            </a:pathLst>
          </a:custGeom>
          <a:solidFill>
            <a:srgbClr val="00ADB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</a:pPr>
            <a:endParaRPr sz="1684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Google Shape;263;p22">
            <a:extLst>
              <a:ext uri="{FF2B5EF4-FFF2-40B4-BE49-F238E27FC236}">
                <a16:creationId xmlns:a16="http://schemas.microsoft.com/office/drawing/2014/main" id="{C3FD33ED-62F6-4979-B0AD-5C3FEA0A7657}"/>
              </a:ext>
            </a:extLst>
          </p:cNvPr>
          <p:cNvSpPr txBox="1"/>
          <p:nvPr/>
        </p:nvSpPr>
        <p:spPr>
          <a:xfrm>
            <a:off x="156788" y="3652552"/>
            <a:ext cx="4704008" cy="112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0" algn="just">
              <a:lnSpc>
                <a:spcPct val="115000"/>
              </a:lnSpc>
              <a:buSzPts val="1100"/>
              <a:buFont typeface="Arial"/>
              <a:buNone/>
            </a:pPr>
            <a:r>
              <a:rPr lang="es-ES" sz="1400" dirty="0">
                <a:solidFill>
                  <a:schemeClr val="bg1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Reunión con funcionariado de CONAVIM, INMUJERES, BANAVIM, INEGI, el Equipo Técnico del Secretariado Ejecutivo y otras entidades públicas vinculadas a la generación y gestión de estadísticas en materia de VCMN</a:t>
            </a:r>
            <a:endParaRPr sz="1400" dirty="0">
              <a:solidFill>
                <a:schemeClr val="bg1"/>
              </a:solidFill>
              <a:latin typeface="Circular Std Book" panose="020B0604020101020102" pitchFamily="34" charset="0"/>
              <a:cs typeface="Circular Std Book" panose="020B0604020101020102" pitchFamily="34" charset="0"/>
              <a:sym typeface="Century Gothic"/>
            </a:endParaRPr>
          </a:p>
        </p:txBody>
      </p:sp>
      <p:sp>
        <p:nvSpPr>
          <p:cNvPr id="12" name="Google Shape;186;p18">
            <a:extLst>
              <a:ext uri="{FF2B5EF4-FFF2-40B4-BE49-F238E27FC236}">
                <a16:creationId xmlns:a16="http://schemas.microsoft.com/office/drawing/2014/main" id="{86AB526F-D19A-4A4D-9372-59177A145DC2}"/>
              </a:ext>
            </a:extLst>
          </p:cNvPr>
          <p:cNvSpPr/>
          <p:nvPr/>
        </p:nvSpPr>
        <p:spPr>
          <a:xfrm>
            <a:off x="156788" y="102110"/>
            <a:ext cx="10753229" cy="64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MX" sz="3200" dirty="0">
                <a:solidFill>
                  <a:srgbClr val="00ADB9"/>
                </a:solidFill>
                <a:latin typeface="Circular Std Black" panose="020B0A04020101010102" pitchFamily="34" charset="0"/>
                <a:ea typeface="Century Gothic"/>
                <a:cs typeface="Circular Std Black" panose="020B0A04020101010102" pitchFamily="34" charset="0"/>
                <a:sym typeface="Century Gothic"/>
              </a:rPr>
              <a:t>PILAR 5. Datos de calidad</a:t>
            </a:r>
            <a:br>
              <a:rPr lang="es-MX" sz="3200" b="1" i="0" u="none" strike="noStrike" cap="none" dirty="0">
                <a:solidFill>
                  <a:srgbClr val="00ADB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dirty="0">
              <a:solidFill>
                <a:srgbClr val="00A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2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732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Circular Std Black</vt:lpstr>
      <vt:lpstr>Circular Std Book</vt:lpstr>
      <vt:lpstr>Helvetica Neue Light</vt:lpstr>
      <vt:lpstr>Kefa</vt:lpstr>
      <vt:lpstr>Noto Sans</vt:lpstr>
      <vt:lpstr>Office Theme</vt:lpstr>
      <vt:lpstr>Iniciativa Spotlight</vt:lpstr>
      <vt:lpstr>PowerPoint Presentation</vt:lpstr>
      <vt:lpstr> ¿Qué es la Iniciativa Spotlight?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Rios</dc:creator>
  <cp:lastModifiedBy>Nayeli Sanchez</cp:lastModifiedBy>
  <cp:revision>5</cp:revision>
  <dcterms:created xsi:type="dcterms:W3CDTF">2020-11-09T22:58:38Z</dcterms:created>
  <dcterms:modified xsi:type="dcterms:W3CDTF">2020-11-23T21:48:08Z</dcterms:modified>
</cp:coreProperties>
</file>