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4" r:id="rId3"/>
    <p:sldId id="265" r:id="rId4"/>
    <p:sldId id="262" r:id="rId5"/>
    <p:sldId id="259" r:id="rId6"/>
    <p:sldId id="258" r:id="rId7"/>
    <p:sldId id="263" r:id="rId8"/>
    <p:sldId id="266" r:id="rId9"/>
    <p:sldId id="268" r:id="rId10"/>
    <p:sldId id="267" r:id="rId11"/>
    <p:sldId id="271" r:id="rId12"/>
    <p:sldId id="269" r:id="rId13"/>
    <p:sldId id="260" r:id="rId14"/>
    <p:sldId id="261" r:id="rId15"/>
    <p:sldId id="270" r:id="rId16"/>
    <p:sldId id="272"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12"/>
    <p:restoredTop sz="94655"/>
  </p:normalViewPr>
  <p:slideViewPr>
    <p:cSldViewPr snapToGrid="0" snapToObjects="1">
      <p:cViewPr>
        <p:scale>
          <a:sx n="109" d="100"/>
          <a:sy n="109" d="100"/>
        </p:scale>
        <p:origin x="1584" y="-8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s-ES_tradnl"/>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Click to edit Master subtitle style</a:t>
            </a:r>
            <a:endParaRPr lang="en-US"/>
          </a:p>
        </p:txBody>
      </p:sp>
      <p:sp>
        <p:nvSpPr>
          <p:cNvPr id="4" name="Date Placeholder 3"/>
          <p:cNvSpPr>
            <a:spLocks noGrp="1"/>
          </p:cNvSpPr>
          <p:nvPr>
            <p:ph type="dt" sz="half" idx="10"/>
          </p:nvPr>
        </p:nvSpPr>
        <p:spPr/>
        <p:txBody>
          <a:bodyPr/>
          <a:lstStyle/>
          <a:p>
            <a:fld id="{1BAC1F38-2222-2848-AC4D-5F567DB7EA9D}" type="datetimeFigureOut">
              <a:rPr lang="en-US" smtClean="0"/>
              <a:t>11/17/20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070430-2709-2F48-83FD-22989000E697}" type="slidenum">
              <a:rPr lang="en-US" smtClean="0"/>
              <a:t>‹Nº›</a:t>
            </a:fld>
            <a:endParaRPr lang="en-US"/>
          </a:p>
        </p:txBody>
      </p:sp>
    </p:spTree>
    <p:extLst>
      <p:ext uri="{BB962C8B-B14F-4D97-AF65-F5344CB8AC3E}">
        <p14:creationId xmlns:p14="http://schemas.microsoft.com/office/powerpoint/2010/main" val="3753024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Date Placeholder 3"/>
          <p:cNvSpPr>
            <a:spLocks noGrp="1"/>
          </p:cNvSpPr>
          <p:nvPr>
            <p:ph type="dt" sz="half" idx="10"/>
          </p:nvPr>
        </p:nvSpPr>
        <p:spPr/>
        <p:txBody>
          <a:bodyPr/>
          <a:lstStyle/>
          <a:p>
            <a:fld id="{1BAC1F38-2222-2848-AC4D-5F567DB7EA9D}" type="datetimeFigureOut">
              <a:rPr lang="en-US" smtClean="0"/>
              <a:t>11/17/20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070430-2709-2F48-83FD-22989000E697}" type="slidenum">
              <a:rPr lang="en-US" smtClean="0"/>
              <a:t>‹Nº›</a:t>
            </a:fld>
            <a:endParaRPr lang="en-US"/>
          </a:p>
        </p:txBody>
      </p:sp>
    </p:spTree>
    <p:extLst>
      <p:ext uri="{BB962C8B-B14F-4D97-AF65-F5344CB8AC3E}">
        <p14:creationId xmlns:p14="http://schemas.microsoft.com/office/powerpoint/2010/main" val="2286457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_tradnl"/>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Date Placeholder 3"/>
          <p:cNvSpPr>
            <a:spLocks noGrp="1"/>
          </p:cNvSpPr>
          <p:nvPr>
            <p:ph type="dt" sz="half" idx="10"/>
          </p:nvPr>
        </p:nvSpPr>
        <p:spPr/>
        <p:txBody>
          <a:bodyPr/>
          <a:lstStyle/>
          <a:p>
            <a:fld id="{1BAC1F38-2222-2848-AC4D-5F567DB7EA9D}" type="datetimeFigureOut">
              <a:rPr lang="en-US" smtClean="0"/>
              <a:t>11/17/20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070430-2709-2F48-83FD-22989000E697}" type="slidenum">
              <a:rPr lang="en-US" smtClean="0"/>
              <a:t>‹Nº›</a:t>
            </a:fld>
            <a:endParaRPr lang="en-US"/>
          </a:p>
        </p:txBody>
      </p:sp>
    </p:spTree>
    <p:extLst>
      <p:ext uri="{BB962C8B-B14F-4D97-AF65-F5344CB8AC3E}">
        <p14:creationId xmlns:p14="http://schemas.microsoft.com/office/powerpoint/2010/main" val="2660708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Click to edit Master title style</a:t>
            </a:r>
            <a:endParaRPr lang="en-US"/>
          </a:p>
        </p:txBody>
      </p:sp>
      <p:sp>
        <p:nvSpPr>
          <p:cNvPr id="3" name="Content Placeholder 2"/>
          <p:cNvSpPr>
            <a:spLocks noGrp="1"/>
          </p:cNvSpPr>
          <p:nvPr>
            <p:ph idx="1"/>
          </p:nvPr>
        </p:nvSpPr>
        <p:spPr/>
        <p:txBody>
          <a:body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Date Placeholder 3"/>
          <p:cNvSpPr>
            <a:spLocks noGrp="1"/>
          </p:cNvSpPr>
          <p:nvPr>
            <p:ph type="dt" sz="half" idx="10"/>
          </p:nvPr>
        </p:nvSpPr>
        <p:spPr/>
        <p:txBody>
          <a:bodyPr/>
          <a:lstStyle/>
          <a:p>
            <a:fld id="{1BAC1F38-2222-2848-AC4D-5F567DB7EA9D}" type="datetimeFigureOut">
              <a:rPr lang="en-US" smtClean="0"/>
              <a:t>11/17/20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070430-2709-2F48-83FD-22989000E697}" type="slidenum">
              <a:rPr lang="en-US" smtClean="0"/>
              <a:t>‹Nº›</a:t>
            </a:fld>
            <a:endParaRPr lang="en-US"/>
          </a:p>
        </p:txBody>
      </p:sp>
    </p:spTree>
    <p:extLst>
      <p:ext uri="{BB962C8B-B14F-4D97-AF65-F5344CB8AC3E}">
        <p14:creationId xmlns:p14="http://schemas.microsoft.com/office/powerpoint/2010/main" val="1817941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ES_tradnl"/>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Click to edit Master text styles</a:t>
            </a:r>
          </a:p>
        </p:txBody>
      </p:sp>
      <p:sp>
        <p:nvSpPr>
          <p:cNvPr id="4" name="Date Placeholder 3"/>
          <p:cNvSpPr>
            <a:spLocks noGrp="1"/>
          </p:cNvSpPr>
          <p:nvPr>
            <p:ph type="dt" sz="half" idx="10"/>
          </p:nvPr>
        </p:nvSpPr>
        <p:spPr/>
        <p:txBody>
          <a:bodyPr/>
          <a:lstStyle/>
          <a:p>
            <a:fld id="{1BAC1F38-2222-2848-AC4D-5F567DB7EA9D}" type="datetimeFigureOut">
              <a:rPr lang="en-US" smtClean="0"/>
              <a:t>11/17/20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070430-2709-2F48-83FD-22989000E697}" type="slidenum">
              <a:rPr lang="en-US" smtClean="0"/>
              <a:t>‹Nº›</a:t>
            </a:fld>
            <a:endParaRPr lang="en-US"/>
          </a:p>
        </p:txBody>
      </p:sp>
    </p:spTree>
    <p:extLst>
      <p:ext uri="{BB962C8B-B14F-4D97-AF65-F5344CB8AC3E}">
        <p14:creationId xmlns:p14="http://schemas.microsoft.com/office/powerpoint/2010/main" val="2277120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5" name="Date Placeholder 4"/>
          <p:cNvSpPr>
            <a:spLocks noGrp="1"/>
          </p:cNvSpPr>
          <p:nvPr>
            <p:ph type="dt" sz="half" idx="10"/>
          </p:nvPr>
        </p:nvSpPr>
        <p:spPr/>
        <p:txBody>
          <a:bodyPr/>
          <a:lstStyle/>
          <a:p>
            <a:fld id="{1BAC1F38-2222-2848-AC4D-5F567DB7EA9D}" type="datetimeFigureOut">
              <a:rPr lang="en-US" smtClean="0"/>
              <a:t>11/17/20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070430-2709-2F48-83FD-22989000E697}" type="slidenum">
              <a:rPr lang="en-US" smtClean="0"/>
              <a:t>‹Nº›</a:t>
            </a:fld>
            <a:endParaRPr lang="en-US"/>
          </a:p>
        </p:txBody>
      </p:sp>
    </p:spTree>
    <p:extLst>
      <p:ext uri="{BB962C8B-B14F-4D97-AF65-F5344CB8AC3E}">
        <p14:creationId xmlns:p14="http://schemas.microsoft.com/office/powerpoint/2010/main" val="1276008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7" name="Date Placeholder 6"/>
          <p:cNvSpPr>
            <a:spLocks noGrp="1"/>
          </p:cNvSpPr>
          <p:nvPr>
            <p:ph type="dt" sz="half" idx="10"/>
          </p:nvPr>
        </p:nvSpPr>
        <p:spPr/>
        <p:txBody>
          <a:bodyPr/>
          <a:lstStyle/>
          <a:p>
            <a:fld id="{1BAC1F38-2222-2848-AC4D-5F567DB7EA9D}" type="datetimeFigureOut">
              <a:rPr lang="en-US" smtClean="0"/>
              <a:t>11/17/20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070430-2709-2F48-83FD-22989000E697}" type="slidenum">
              <a:rPr lang="en-US" smtClean="0"/>
              <a:t>‹Nº›</a:t>
            </a:fld>
            <a:endParaRPr lang="en-US"/>
          </a:p>
        </p:txBody>
      </p:sp>
    </p:spTree>
    <p:extLst>
      <p:ext uri="{BB962C8B-B14F-4D97-AF65-F5344CB8AC3E}">
        <p14:creationId xmlns:p14="http://schemas.microsoft.com/office/powerpoint/2010/main" val="2876728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Click to edit Master title style</a:t>
            </a:r>
            <a:endParaRPr lang="en-US"/>
          </a:p>
        </p:txBody>
      </p:sp>
      <p:sp>
        <p:nvSpPr>
          <p:cNvPr id="3" name="Date Placeholder 2"/>
          <p:cNvSpPr>
            <a:spLocks noGrp="1"/>
          </p:cNvSpPr>
          <p:nvPr>
            <p:ph type="dt" sz="half" idx="10"/>
          </p:nvPr>
        </p:nvSpPr>
        <p:spPr/>
        <p:txBody>
          <a:bodyPr/>
          <a:lstStyle/>
          <a:p>
            <a:fld id="{1BAC1F38-2222-2848-AC4D-5F567DB7EA9D}" type="datetimeFigureOut">
              <a:rPr lang="en-US" smtClean="0"/>
              <a:t>11/17/20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070430-2709-2F48-83FD-22989000E697}" type="slidenum">
              <a:rPr lang="en-US" smtClean="0"/>
              <a:t>‹Nº›</a:t>
            </a:fld>
            <a:endParaRPr lang="en-US"/>
          </a:p>
        </p:txBody>
      </p:sp>
    </p:spTree>
    <p:extLst>
      <p:ext uri="{BB962C8B-B14F-4D97-AF65-F5344CB8AC3E}">
        <p14:creationId xmlns:p14="http://schemas.microsoft.com/office/powerpoint/2010/main" val="3546628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AC1F38-2222-2848-AC4D-5F567DB7EA9D}" type="datetimeFigureOut">
              <a:rPr lang="en-US" smtClean="0"/>
              <a:t>11/17/20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070430-2709-2F48-83FD-22989000E697}" type="slidenum">
              <a:rPr lang="en-US" smtClean="0"/>
              <a:t>‹Nº›</a:t>
            </a:fld>
            <a:endParaRPr lang="en-US"/>
          </a:p>
        </p:txBody>
      </p:sp>
    </p:spTree>
    <p:extLst>
      <p:ext uri="{BB962C8B-B14F-4D97-AF65-F5344CB8AC3E}">
        <p14:creationId xmlns:p14="http://schemas.microsoft.com/office/powerpoint/2010/main" val="2880015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s-ES_tradnl"/>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Click to edit Master text styles</a:t>
            </a:r>
          </a:p>
        </p:txBody>
      </p:sp>
      <p:sp>
        <p:nvSpPr>
          <p:cNvPr id="5" name="Date Placeholder 4"/>
          <p:cNvSpPr>
            <a:spLocks noGrp="1"/>
          </p:cNvSpPr>
          <p:nvPr>
            <p:ph type="dt" sz="half" idx="10"/>
          </p:nvPr>
        </p:nvSpPr>
        <p:spPr/>
        <p:txBody>
          <a:bodyPr/>
          <a:lstStyle/>
          <a:p>
            <a:fld id="{1BAC1F38-2222-2848-AC4D-5F567DB7EA9D}" type="datetimeFigureOut">
              <a:rPr lang="en-US" smtClean="0"/>
              <a:t>11/17/20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070430-2709-2F48-83FD-22989000E697}" type="slidenum">
              <a:rPr lang="en-US" smtClean="0"/>
              <a:t>‹Nº›</a:t>
            </a:fld>
            <a:endParaRPr lang="en-US"/>
          </a:p>
        </p:txBody>
      </p:sp>
    </p:spTree>
    <p:extLst>
      <p:ext uri="{BB962C8B-B14F-4D97-AF65-F5344CB8AC3E}">
        <p14:creationId xmlns:p14="http://schemas.microsoft.com/office/powerpoint/2010/main" val="3572311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Click to edit Master text styles</a:t>
            </a:r>
          </a:p>
        </p:txBody>
      </p:sp>
      <p:sp>
        <p:nvSpPr>
          <p:cNvPr id="5" name="Date Placeholder 4"/>
          <p:cNvSpPr>
            <a:spLocks noGrp="1"/>
          </p:cNvSpPr>
          <p:nvPr>
            <p:ph type="dt" sz="half" idx="10"/>
          </p:nvPr>
        </p:nvSpPr>
        <p:spPr/>
        <p:txBody>
          <a:bodyPr/>
          <a:lstStyle/>
          <a:p>
            <a:fld id="{1BAC1F38-2222-2848-AC4D-5F567DB7EA9D}" type="datetimeFigureOut">
              <a:rPr lang="en-US" smtClean="0"/>
              <a:t>11/17/20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070430-2709-2F48-83FD-22989000E697}" type="slidenum">
              <a:rPr lang="en-US" smtClean="0"/>
              <a:t>‹Nº›</a:t>
            </a:fld>
            <a:endParaRPr lang="en-US"/>
          </a:p>
        </p:txBody>
      </p:sp>
    </p:spTree>
    <p:extLst>
      <p:ext uri="{BB962C8B-B14F-4D97-AF65-F5344CB8AC3E}">
        <p14:creationId xmlns:p14="http://schemas.microsoft.com/office/powerpoint/2010/main" val="45877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AC1F38-2222-2848-AC4D-5F567DB7EA9D}" type="datetimeFigureOut">
              <a:rPr lang="en-US" smtClean="0"/>
              <a:t>11/17/20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070430-2709-2F48-83FD-22989000E697}" type="slidenum">
              <a:rPr lang="en-US" smtClean="0"/>
              <a:t>‹Nº›</a:t>
            </a:fld>
            <a:endParaRPr lang="en-US"/>
          </a:p>
        </p:txBody>
      </p:sp>
    </p:spTree>
    <p:extLst>
      <p:ext uri="{BB962C8B-B14F-4D97-AF65-F5344CB8AC3E}">
        <p14:creationId xmlns:p14="http://schemas.microsoft.com/office/powerpoint/2010/main" val="3514071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JPG"/></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3.tiff"/><Relationship Id="rId7" Type="http://schemas.openxmlformats.org/officeDocument/2006/relationships/image" Target="../media/image16.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5.emf"/><Relationship Id="rId11" Type="http://schemas.openxmlformats.org/officeDocument/2006/relationships/image" Target="../media/image20.jpg"/><Relationship Id="rId5" Type="http://schemas.microsoft.com/office/2007/relationships/hdphoto" Target="../media/hdphoto1.wdp"/><Relationship Id="rId10" Type="http://schemas.openxmlformats.org/officeDocument/2006/relationships/image" Target="../media/image19.jpg"/><Relationship Id="rId4" Type="http://schemas.openxmlformats.org/officeDocument/2006/relationships/image" Target="../media/image14.png"/><Relationship Id="rId9"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Mesa de trabajo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 y="-115755"/>
            <a:ext cx="9403537" cy="7024555"/>
          </a:xfrm>
          <a:prstGeom prst="rect">
            <a:avLst/>
          </a:prstGeom>
        </p:spPr>
      </p:pic>
      <p:sp>
        <p:nvSpPr>
          <p:cNvPr id="2" name="Title 1"/>
          <p:cNvSpPr>
            <a:spLocks noGrp="1"/>
          </p:cNvSpPr>
          <p:nvPr>
            <p:ph type="ctrTitle"/>
          </p:nvPr>
        </p:nvSpPr>
        <p:spPr>
          <a:xfrm>
            <a:off x="4610100" y="3400425"/>
            <a:ext cx="4748987" cy="1031875"/>
          </a:xfrm>
        </p:spPr>
        <p:txBody>
          <a:bodyPr/>
          <a:lstStyle/>
          <a:p>
            <a:pPr algn="l"/>
            <a:r>
              <a:rPr lang="en-US" dirty="0">
                <a:solidFill>
                  <a:schemeClr val="bg1"/>
                </a:solidFill>
                <a:latin typeface="Kefa"/>
                <a:cs typeface="Kefa"/>
              </a:rPr>
              <a:t>Justicia </a:t>
            </a:r>
            <a:r>
              <a:rPr lang="en-US" dirty="0" err="1">
                <a:solidFill>
                  <a:schemeClr val="bg1"/>
                </a:solidFill>
                <a:latin typeface="Kefa"/>
                <a:cs typeface="Kefa"/>
              </a:rPr>
              <a:t>Cívica</a:t>
            </a:r>
            <a:endParaRPr lang="en-US" dirty="0">
              <a:solidFill>
                <a:schemeClr val="bg1"/>
              </a:solidFill>
              <a:latin typeface="Kefa"/>
              <a:cs typeface="Kefa"/>
            </a:endParaRPr>
          </a:p>
        </p:txBody>
      </p:sp>
      <p:sp>
        <p:nvSpPr>
          <p:cNvPr id="3" name="Subtitle 2"/>
          <p:cNvSpPr>
            <a:spLocks noGrp="1"/>
          </p:cNvSpPr>
          <p:nvPr>
            <p:ph type="subTitle" idx="1"/>
          </p:nvPr>
        </p:nvSpPr>
        <p:spPr>
          <a:xfrm>
            <a:off x="4610100" y="4419600"/>
            <a:ext cx="4533900" cy="1752600"/>
          </a:xfrm>
        </p:spPr>
        <p:txBody>
          <a:bodyPr/>
          <a:lstStyle/>
          <a:p>
            <a:pPr algn="l"/>
            <a:r>
              <a:rPr lang="en-US" dirty="0" err="1">
                <a:solidFill>
                  <a:srgbClr val="FFFFFF"/>
                </a:solidFill>
              </a:rPr>
              <a:t>Gobernabilidad</a:t>
            </a:r>
            <a:r>
              <a:rPr lang="en-US" dirty="0">
                <a:solidFill>
                  <a:srgbClr val="FFFFFF"/>
                </a:solidFill>
              </a:rPr>
              <a:t> y </a:t>
            </a:r>
            <a:r>
              <a:rPr lang="en-US" dirty="0" err="1">
                <a:solidFill>
                  <a:srgbClr val="FFFFFF"/>
                </a:solidFill>
              </a:rPr>
              <a:t>Prevención</a:t>
            </a:r>
            <a:r>
              <a:rPr lang="en-US" dirty="0">
                <a:solidFill>
                  <a:srgbClr val="FFFFFF"/>
                </a:solidFill>
              </a:rPr>
              <a:t> del </a:t>
            </a:r>
            <a:r>
              <a:rPr lang="en-US" dirty="0" err="1">
                <a:solidFill>
                  <a:srgbClr val="FFFFFF"/>
                </a:solidFill>
              </a:rPr>
              <a:t>Delito</a:t>
            </a:r>
            <a:endParaRPr lang="en-US" dirty="0">
              <a:solidFill>
                <a:srgbClr val="FFFFFF"/>
              </a:solidFill>
            </a:endParaRPr>
          </a:p>
        </p:txBody>
      </p:sp>
    </p:spTree>
    <p:extLst>
      <p:ext uri="{BB962C8B-B14F-4D97-AF65-F5344CB8AC3E}">
        <p14:creationId xmlns:p14="http://schemas.microsoft.com/office/powerpoint/2010/main" val="2246386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761BFF3D-12BC-4A58-8089-C38D71CDD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Imagen 20">
            <a:extLst>
              <a:ext uri="{FF2B5EF4-FFF2-40B4-BE49-F238E27FC236}">
                <a16:creationId xmlns:a16="http://schemas.microsoft.com/office/drawing/2014/main" id="{C1282D5E-4E4F-BC4E-B352-E785C3EA438B}"/>
              </a:ext>
            </a:extLst>
          </p:cNvPr>
          <p:cNvPicPr>
            <a:picLocks noChangeAspect="1"/>
          </p:cNvPicPr>
          <p:nvPr/>
        </p:nvPicPr>
        <p:blipFill rotWithShape="1">
          <a:blip r:embed="rId2"/>
          <a:srcRect t="8503" r="-1" b="18526"/>
          <a:stretch/>
        </p:blipFill>
        <p:spPr>
          <a:xfrm>
            <a:off x="147548" y="163571"/>
            <a:ext cx="5849080" cy="3196933"/>
          </a:xfrm>
          <a:prstGeom prst="rect">
            <a:avLst/>
          </a:prstGeom>
        </p:spPr>
      </p:pic>
      <p:pic>
        <p:nvPicPr>
          <p:cNvPr id="19" name="Imagen 18">
            <a:extLst>
              <a:ext uri="{FF2B5EF4-FFF2-40B4-BE49-F238E27FC236}">
                <a16:creationId xmlns:a16="http://schemas.microsoft.com/office/drawing/2014/main" id="{03824030-FD35-B648-BA24-A39953232208}"/>
              </a:ext>
            </a:extLst>
          </p:cNvPr>
          <p:cNvPicPr>
            <a:picLocks noChangeAspect="1"/>
          </p:cNvPicPr>
          <p:nvPr/>
        </p:nvPicPr>
        <p:blipFill rotWithShape="1">
          <a:blip r:embed="rId3"/>
          <a:srcRect r="-3" b="6877"/>
          <a:stretch/>
        </p:blipFill>
        <p:spPr>
          <a:xfrm>
            <a:off x="6141573" y="170390"/>
            <a:ext cx="2854879" cy="1495391"/>
          </a:xfrm>
          <a:prstGeom prst="rect">
            <a:avLst/>
          </a:prstGeom>
        </p:spPr>
      </p:pic>
      <p:pic>
        <p:nvPicPr>
          <p:cNvPr id="5" name="Imagen 4">
            <a:extLst>
              <a:ext uri="{FF2B5EF4-FFF2-40B4-BE49-F238E27FC236}">
                <a16:creationId xmlns:a16="http://schemas.microsoft.com/office/drawing/2014/main" id="{7D5AEDEF-CFBE-774A-B1DB-625757B096EC}"/>
              </a:ext>
            </a:extLst>
          </p:cNvPr>
          <p:cNvPicPr>
            <a:picLocks noChangeAspect="1"/>
          </p:cNvPicPr>
          <p:nvPr/>
        </p:nvPicPr>
        <p:blipFill rotWithShape="1">
          <a:blip r:embed="rId4"/>
          <a:srcRect t="19089" r="4" b="4"/>
          <a:stretch/>
        </p:blipFill>
        <p:spPr>
          <a:xfrm>
            <a:off x="6141573" y="1843287"/>
            <a:ext cx="2854879" cy="1498528"/>
          </a:xfrm>
          <a:prstGeom prst="rect">
            <a:avLst/>
          </a:prstGeom>
        </p:spPr>
      </p:pic>
      <p:pic>
        <p:nvPicPr>
          <p:cNvPr id="22" name="Imagen 21">
            <a:extLst>
              <a:ext uri="{FF2B5EF4-FFF2-40B4-BE49-F238E27FC236}">
                <a16:creationId xmlns:a16="http://schemas.microsoft.com/office/drawing/2014/main" id="{8162EB00-69AB-9E42-8343-97090FDB0EF8}"/>
              </a:ext>
            </a:extLst>
          </p:cNvPr>
          <p:cNvPicPr>
            <a:picLocks noChangeAspect="1"/>
          </p:cNvPicPr>
          <p:nvPr/>
        </p:nvPicPr>
        <p:blipFill rotWithShape="1">
          <a:blip r:embed="rId5"/>
          <a:srcRect t="18654" r="-1" b="8981"/>
          <a:stretch/>
        </p:blipFill>
        <p:spPr>
          <a:xfrm>
            <a:off x="143316" y="3515898"/>
            <a:ext cx="5849080" cy="3170383"/>
          </a:xfrm>
          <a:prstGeom prst="rect">
            <a:avLst/>
          </a:prstGeom>
        </p:spPr>
      </p:pic>
      <p:pic>
        <p:nvPicPr>
          <p:cNvPr id="18" name="Imagen 17">
            <a:extLst>
              <a:ext uri="{FF2B5EF4-FFF2-40B4-BE49-F238E27FC236}">
                <a16:creationId xmlns:a16="http://schemas.microsoft.com/office/drawing/2014/main" id="{8E51F0B1-3878-3542-955A-66469EAC9C10}"/>
              </a:ext>
            </a:extLst>
          </p:cNvPr>
          <p:cNvPicPr>
            <a:picLocks noChangeAspect="1"/>
          </p:cNvPicPr>
          <p:nvPr/>
        </p:nvPicPr>
        <p:blipFill rotWithShape="1">
          <a:blip r:embed="rId6"/>
          <a:srcRect t="3792" r="-3" b="2724"/>
          <a:stretch/>
        </p:blipFill>
        <p:spPr>
          <a:xfrm>
            <a:off x="6141573" y="3513530"/>
            <a:ext cx="2854879" cy="1501178"/>
          </a:xfrm>
          <a:prstGeom prst="rect">
            <a:avLst/>
          </a:prstGeom>
        </p:spPr>
      </p:pic>
      <p:pic>
        <p:nvPicPr>
          <p:cNvPr id="3" name="Imagen 2">
            <a:extLst>
              <a:ext uri="{FF2B5EF4-FFF2-40B4-BE49-F238E27FC236}">
                <a16:creationId xmlns:a16="http://schemas.microsoft.com/office/drawing/2014/main" id="{2ACC6069-D0FF-AA44-9FF9-99294B38910E}"/>
              </a:ext>
            </a:extLst>
          </p:cNvPr>
          <p:cNvPicPr>
            <a:picLocks noChangeAspect="1"/>
          </p:cNvPicPr>
          <p:nvPr/>
        </p:nvPicPr>
        <p:blipFill rotWithShape="1">
          <a:blip r:embed="rId7"/>
          <a:srcRect l="6634" r="-3" b="-3"/>
          <a:stretch/>
        </p:blipFill>
        <p:spPr>
          <a:xfrm rot="5400000">
            <a:off x="6819341" y="4509170"/>
            <a:ext cx="1499343" cy="2854879"/>
          </a:xfrm>
          <a:prstGeom prst="rect">
            <a:avLst/>
          </a:prstGeom>
        </p:spPr>
      </p:pic>
    </p:spTree>
    <p:extLst>
      <p:ext uri="{BB962C8B-B14F-4D97-AF65-F5344CB8AC3E}">
        <p14:creationId xmlns:p14="http://schemas.microsoft.com/office/powerpoint/2010/main" val="617315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PT_Mesa de trabajo 1 c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 y="-48572"/>
            <a:ext cx="9347200" cy="6982468"/>
          </a:xfrm>
          <a:prstGeom prst="rect">
            <a:avLst/>
          </a:prstGeom>
        </p:spPr>
      </p:pic>
      <p:pic>
        <p:nvPicPr>
          <p:cNvPr id="3" name="Imagen 2">
            <a:extLst>
              <a:ext uri="{FF2B5EF4-FFF2-40B4-BE49-F238E27FC236}">
                <a16:creationId xmlns:a16="http://schemas.microsoft.com/office/drawing/2014/main" id="{3B014A7E-F22E-9D46-8E3F-B602D099E784}"/>
              </a:ext>
            </a:extLst>
          </p:cNvPr>
          <p:cNvPicPr>
            <a:picLocks noChangeAspect="1"/>
          </p:cNvPicPr>
          <p:nvPr/>
        </p:nvPicPr>
        <p:blipFill>
          <a:blip r:embed="rId3"/>
          <a:stretch>
            <a:fillRect/>
          </a:stretch>
        </p:blipFill>
        <p:spPr>
          <a:xfrm>
            <a:off x="37681" y="911232"/>
            <a:ext cx="7863673" cy="5946767"/>
          </a:xfrm>
          <a:prstGeom prst="rect">
            <a:avLst/>
          </a:prstGeom>
        </p:spPr>
      </p:pic>
    </p:spTree>
    <p:extLst>
      <p:ext uri="{BB962C8B-B14F-4D97-AF65-F5344CB8AC3E}">
        <p14:creationId xmlns:p14="http://schemas.microsoft.com/office/powerpoint/2010/main" val="2493184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PT_Mesa de trabajo 1 c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 y="-48572"/>
            <a:ext cx="9347200" cy="6982468"/>
          </a:xfrm>
          <a:prstGeom prst="rect">
            <a:avLst/>
          </a:prstGeom>
        </p:spPr>
      </p:pic>
      <p:pic>
        <p:nvPicPr>
          <p:cNvPr id="7" name="Imagen 6">
            <a:extLst>
              <a:ext uri="{FF2B5EF4-FFF2-40B4-BE49-F238E27FC236}">
                <a16:creationId xmlns:a16="http://schemas.microsoft.com/office/drawing/2014/main" id="{14CCE7A9-3AAF-7A40-B260-EBE7732E4C2C}"/>
              </a:ext>
            </a:extLst>
          </p:cNvPr>
          <p:cNvPicPr>
            <a:picLocks noChangeAspect="1"/>
          </p:cNvPicPr>
          <p:nvPr/>
        </p:nvPicPr>
        <p:blipFill rotWithShape="1">
          <a:blip r:embed="rId3"/>
          <a:srcRect t="13839" r="38113" b="6289"/>
          <a:stretch/>
        </p:blipFill>
        <p:spPr>
          <a:xfrm>
            <a:off x="105508" y="1194870"/>
            <a:ext cx="5658928" cy="4106174"/>
          </a:xfrm>
          <a:prstGeom prst="rect">
            <a:avLst/>
          </a:prstGeom>
        </p:spPr>
      </p:pic>
      <p:pic>
        <p:nvPicPr>
          <p:cNvPr id="9" name="Imagen 8">
            <a:extLst>
              <a:ext uri="{FF2B5EF4-FFF2-40B4-BE49-F238E27FC236}">
                <a16:creationId xmlns:a16="http://schemas.microsoft.com/office/drawing/2014/main" id="{50861955-AEF3-B542-BA0E-B56F44F9BFE1}"/>
              </a:ext>
            </a:extLst>
          </p:cNvPr>
          <p:cNvPicPr>
            <a:picLocks noChangeAspect="1"/>
          </p:cNvPicPr>
          <p:nvPr/>
        </p:nvPicPr>
        <p:blipFill>
          <a:blip r:embed="rId4"/>
          <a:stretch>
            <a:fillRect/>
          </a:stretch>
        </p:blipFill>
        <p:spPr>
          <a:xfrm>
            <a:off x="6425042" y="3429000"/>
            <a:ext cx="1746410" cy="2328547"/>
          </a:xfrm>
          <a:prstGeom prst="rect">
            <a:avLst/>
          </a:prstGeom>
        </p:spPr>
      </p:pic>
      <p:pic>
        <p:nvPicPr>
          <p:cNvPr id="10" name="Marcador de contenido 4">
            <a:extLst>
              <a:ext uri="{FF2B5EF4-FFF2-40B4-BE49-F238E27FC236}">
                <a16:creationId xmlns:a16="http://schemas.microsoft.com/office/drawing/2014/main" id="{331ABA60-F631-4B4D-8369-F5305A2C1089}"/>
              </a:ext>
            </a:extLst>
          </p:cNvPr>
          <p:cNvPicPr>
            <a:picLocks noGrp="1" noChangeAspect="1"/>
          </p:cNvPicPr>
          <p:nvPr>
            <p:ph idx="1"/>
          </p:nvPr>
        </p:nvPicPr>
        <p:blipFill>
          <a:blip r:embed="rId5"/>
          <a:stretch>
            <a:fillRect/>
          </a:stretch>
        </p:blipFill>
        <p:spPr>
          <a:xfrm>
            <a:off x="6190445" y="1312984"/>
            <a:ext cx="2215604" cy="1661703"/>
          </a:xfrm>
        </p:spPr>
      </p:pic>
    </p:spTree>
    <p:extLst>
      <p:ext uri="{BB962C8B-B14F-4D97-AF65-F5344CB8AC3E}">
        <p14:creationId xmlns:p14="http://schemas.microsoft.com/office/powerpoint/2010/main" val="3781055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PT_Mesa de trabajo 1 c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 y="-48572"/>
            <a:ext cx="9347200" cy="6982468"/>
          </a:xfrm>
          <a:prstGeom prst="rect">
            <a:avLst/>
          </a:prstGeom>
        </p:spPr>
      </p:pic>
      <p:sp>
        <p:nvSpPr>
          <p:cNvPr id="10" name="Content Placeholder 5"/>
          <p:cNvSpPr>
            <a:spLocks noGrp="1"/>
          </p:cNvSpPr>
          <p:nvPr>
            <p:ph idx="1"/>
          </p:nvPr>
        </p:nvSpPr>
        <p:spPr>
          <a:xfrm>
            <a:off x="445477" y="996462"/>
            <a:ext cx="8241323" cy="5129701"/>
          </a:xfrm>
        </p:spPr>
        <p:txBody>
          <a:bodyPr>
            <a:normAutofit fontScale="55000" lnSpcReduction="20000"/>
          </a:bodyPr>
          <a:lstStyle/>
          <a:p>
            <a:pPr marL="0" indent="0">
              <a:buNone/>
            </a:pPr>
            <a:r>
              <a:rPr lang="es-MX" dirty="0">
                <a:latin typeface="Arial,Bold"/>
              </a:rPr>
              <a:t>Artículo 187. Control sobre los acuerdos reparatorios </a:t>
            </a:r>
            <a:endParaRPr lang="es-MX" dirty="0"/>
          </a:p>
          <a:p>
            <a:pPr marL="0" indent="0">
              <a:buNone/>
            </a:pPr>
            <a:r>
              <a:rPr lang="es-MX" dirty="0">
                <a:latin typeface="Arial" panose="020B0604020202020204" pitchFamily="34" charset="0"/>
              </a:rPr>
              <a:t>Procederán los acuerdos reparatorios únicamente en los casos siguientes: </a:t>
            </a:r>
          </a:p>
          <a:p>
            <a:pPr marL="0" indent="0">
              <a:buNone/>
            </a:pPr>
            <a:endParaRPr lang="es-MX" dirty="0"/>
          </a:p>
          <a:p>
            <a:pPr marL="0" indent="0">
              <a:buNone/>
            </a:pPr>
            <a:r>
              <a:rPr lang="es-MX" u="sng" dirty="0">
                <a:latin typeface="Arial,Bold"/>
              </a:rPr>
              <a:t>I. </a:t>
            </a:r>
            <a:r>
              <a:rPr lang="es-MX" u="sng" dirty="0">
                <a:latin typeface="Arial" panose="020B0604020202020204" pitchFamily="34" charset="0"/>
              </a:rPr>
              <a:t>Delitos que se persiguen por querella, por requisito equivalente de parte ofendida o que admiten el perdón de la víctima o el ofendido; </a:t>
            </a:r>
          </a:p>
          <a:p>
            <a:endParaRPr lang="es-MX" u="sng" dirty="0"/>
          </a:p>
          <a:p>
            <a:pPr marL="0" indent="0">
              <a:buNone/>
            </a:pPr>
            <a:r>
              <a:rPr lang="es-MX" u="sng" dirty="0">
                <a:latin typeface="Arial" panose="020B0604020202020204" pitchFamily="34" charset="0"/>
              </a:rPr>
              <a:t>II Delitos culposos, o </a:t>
            </a:r>
          </a:p>
          <a:p>
            <a:pPr marL="0" indent="0">
              <a:buNone/>
            </a:pPr>
            <a:endParaRPr lang="es-MX" u="sng" dirty="0">
              <a:latin typeface="Arial,Bold"/>
            </a:endParaRPr>
          </a:p>
          <a:p>
            <a:pPr marL="0" indent="0">
              <a:buNone/>
            </a:pPr>
            <a:r>
              <a:rPr lang="es-MX" u="sng" dirty="0">
                <a:latin typeface="Arial" panose="020B0604020202020204" pitchFamily="34" charset="0"/>
              </a:rPr>
              <a:t>III. Delitos patrimoniales cometidos sin violencia sobre las personas. </a:t>
            </a:r>
          </a:p>
          <a:p>
            <a:pPr marL="0" indent="0">
              <a:buNone/>
            </a:pPr>
            <a:endParaRPr lang="es-MX" dirty="0">
              <a:latin typeface="Arial,Bold"/>
            </a:endParaRPr>
          </a:p>
          <a:p>
            <a:pPr marL="0" indent="0">
              <a:buNone/>
            </a:pPr>
            <a:r>
              <a:rPr lang="es-MX" dirty="0">
                <a:latin typeface="Arial" panose="020B0604020202020204" pitchFamily="34" charset="0"/>
              </a:rPr>
              <a:t>No procederán los acuerdos reparatorios en los casos en que el imputado haya celebrado anteriormente otros acuerdos por hechos que correspondan a los mismos delitos dolosos, tampoco procederán </a:t>
            </a:r>
            <a:r>
              <a:rPr lang="es-MX" u="sng" dirty="0">
                <a:latin typeface="Arial" panose="020B0604020202020204" pitchFamily="34" charset="0"/>
              </a:rPr>
              <a:t>cuando se trate de delitos de violencia familiar o sus equivalentes en las Entidades federativas</a:t>
            </a:r>
            <a:r>
              <a:rPr lang="es-MX" dirty="0">
                <a:latin typeface="Arial" panose="020B0604020202020204" pitchFamily="34" charset="0"/>
              </a:rPr>
              <a:t>. Tampoco serán procedentes los acuerdos reparatorios para las hipótesis previstas en las fracciones I, II y III del párrafo séptimo del artículo 167 del presente Código.</a:t>
            </a:r>
          </a:p>
          <a:p>
            <a:pPr marL="0" indent="0">
              <a:buNone/>
            </a:pPr>
            <a:r>
              <a:rPr lang="es-MX" dirty="0">
                <a:latin typeface="Arial" panose="020B0604020202020204" pitchFamily="34" charset="0"/>
              </a:rPr>
              <a:t> </a:t>
            </a:r>
            <a:endParaRPr lang="es-MX" dirty="0"/>
          </a:p>
          <a:p>
            <a:pPr marL="0" indent="0">
              <a:buNone/>
            </a:pPr>
            <a:r>
              <a:rPr lang="es-MX" dirty="0">
                <a:latin typeface="Arial" panose="020B0604020202020204" pitchFamily="34" charset="0"/>
              </a:rPr>
              <a:t>Tampoco serán procedentes en caso de que el imputado haya incumplido previamente un acuerdo reparatorio, salvo que haya sido absuelto. </a:t>
            </a:r>
            <a:endParaRPr lang="es-MX" dirty="0"/>
          </a:p>
          <a:p>
            <a:endParaRPr lang="en-US" dirty="0"/>
          </a:p>
        </p:txBody>
      </p:sp>
    </p:spTree>
    <p:extLst>
      <p:ext uri="{BB962C8B-B14F-4D97-AF65-F5344CB8AC3E}">
        <p14:creationId xmlns:p14="http://schemas.microsoft.com/office/powerpoint/2010/main" val="2773668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PT_Mesa de trabajo 1 c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 y="-48572"/>
            <a:ext cx="9347200" cy="6982468"/>
          </a:xfrm>
          <a:prstGeom prst="rect">
            <a:avLst/>
          </a:prstGeom>
        </p:spPr>
      </p:pic>
      <p:sp>
        <p:nvSpPr>
          <p:cNvPr id="10" name="Content Placeholder 5"/>
          <p:cNvSpPr>
            <a:spLocks noGrp="1"/>
          </p:cNvSpPr>
          <p:nvPr>
            <p:ph idx="1"/>
          </p:nvPr>
        </p:nvSpPr>
        <p:spPr>
          <a:xfrm>
            <a:off x="457200" y="1060939"/>
            <a:ext cx="8229600" cy="4525963"/>
          </a:xfrm>
        </p:spPr>
        <p:txBody>
          <a:bodyPr>
            <a:normAutofit fontScale="62500" lnSpcReduction="20000"/>
          </a:bodyPr>
          <a:lstStyle/>
          <a:p>
            <a:pPr marL="0" indent="0">
              <a:buNone/>
            </a:pPr>
            <a:r>
              <a:rPr lang="es-MX" dirty="0"/>
              <a:t>Artículo 190. Trámite </a:t>
            </a:r>
          </a:p>
          <a:p>
            <a:pPr marL="0" indent="0">
              <a:buNone/>
            </a:pPr>
            <a:r>
              <a:rPr lang="es-MX" u="sng" dirty="0"/>
              <a:t>Los acuerdos reparatorios deberán ser aprobados por el Juez de control a partir de la etapa de investigación complementaria y por el Ministerio Publico en la etapa de investigación inicial</a:t>
            </a:r>
            <a:r>
              <a:rPr lang="es-MX" dirty="0"/>
              <a:t>. En este último supuesto, las partes tendrán derecho a acudir ante el Juez de control, dentro de los cinco días siguientes a que se haya aprobado el acuerdo reparatorio, cuando estimen que el mecanismo alternativo de solución de controversias no se desarrolló conforme a las disposiciones previstas en la ley de la materia. Si el Juez de control determina como válidas las pretensiones de las partes, podrá declarar como no celebrado el acuerdo reparatorio y, en su caso, aprobar la modificación acordada entre las partes. </a:t>
            </a:r>
          </a:p>
          <a:p>
            <a:pPr marL="0" indent="0">
              <a:buNone/>
            </a:pPr>
            <a:endParaRPr lang="es-MX" dirty="0"/>
          </a:p>
          <a:p>
            <a:pPr marL="0" indent="0">
              <a:buNone/>
            </a:pPr>
            <a:r>
              <a:rPr lang="es-MX" dirty="0"/>
              <a:t>Previo a la aprobación del acuerdo reparatorio, el Juez de control o el Ministerio Público verificarán que las obligaciones que se contraen no resulten notoriamente desproporcionadas y que los intervinientes estuvieron en condiciones de igualdad para negociar y que no hayan actuado bajo condiciones de intimidación, amenaza o coacción. </a:t>
            </a:r>
          </a:p>
          <a:p>
            <a:endParaRPr lang="en-US" dirty="0"/>
          </a:p>
        </p:txBody>
      </p:sp>
    </p:spTree>
    <p:extLst>
      <p:ext uri="{BB962C8B-B14F-4D97-AF65-F5344CB8AC3E}">
        <p14:creationId xmlns:p14="http://schemas.microsoft.com/office/powerpoint/2010/main" val="12905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5793F1ED-55EC-FF40-A7E7-CF6BB00BD961}"/>
              </a:ext>
            </a:extLst>
          </p:cNvPr>
          <p:cNvGraphicFramePr>
            <a:graphicFrameLocks noGrp="1"/>
          </p:cNvGraphicFramePr>
          <p:nvPr>
            <p:extLst>
              <p:ext uri="{D42A27DB-BD31-4B8C-83A1-F6EECF244321}">
                <p14:modId xmlns:p14="http://schemas.microsoft.com/office/powerpoint/2010/main" val="3824794160"/>
              </p:ext>
            </p:extLst>
          </p:nvPr>
        </p:nvGraphicFramePr>
        <p:xfrm>
          <a:off x="476250" y="495300"/>
          <a:ext cx="8324850" cy="6551299"/>
        </p:xfrm>
        <a:graphic>
          <a:graphicData uri="http://schemas.openxmlformats.org/drawingml/2006/table">
            <a:tbl>
              <a:tblPr>
                <a:tableStyleId>{5C22544A-7EE6-4342-B048-85BDC9FD1C3A}</a:tableStyleId>
              </a:tblPr>
              <a:tblGrid>
                <a:gridCol w="1440696">
                  <a:extLst>
                    <a:ext uri="{9D8B030D-6E8A-4147-A177-3AD203B41FA5}">
                      <a16:colId xmlns:a16="http://schemas.microsoft.com/office/drawing/2014/main" val="2402699192"/>
                    </a:ext>
                  </a:extLst>
                </a:gridCol>
                <a:gridCol w="1147359">
                  <a:extLst>
                    <a:ext uri="{9D8B030D-6E8A-4147-A177-3AD203B41FA5}">
                      <a16:colId xmlns:a16="http://schemas.microsoft.com/office/drawing/2014/main" val="1886140904"/>
                    </a:ext>
                  </a:extLst>
                </a:gridCol>
                <a:gridCol w="1147359">
                  <a:extLst>
                    <a:ext uri="{9D8B030D-6E8A-4147-A177-3AD203B41FA5}">
                      <a16:colId xmlns:a16="http://schemas.microsoft.com/office/drawing/2014/main" val="1118193618"/>
                    </a:ext>
                  </a:extLst>
                </a:gridCol>
                <a:gridCol w="1147359">
                  <a:extLst>
                    <a:ext uri="{9D8B030D-6E8A-4147-A177-3AD203B41FA5}">
                      <a16:colId xmlns:a16="http://schemas.microsoft.com/office/drawing/2014/main" val="4153174703"/>
                    </a:ext>
                  </a:extLst>
                </a:gridCol>
                <a:gridCol w="1147359">
                  <a:extLst>
                    <a:ext uri="{9D8B030D-6E8A-4147-A177-3AD203B41FA5}">
                      <a16:colId xmlns:a16="http://schemas.microsoft.com/office/drawing/2014/main" val="2212029178"/>
                    </a:ext>
                  </a:extLst>
                </a:gridCol>
                <a:gridCol w="1147359">
                  <a:extLst>
                    <a:ext uri="{9D8B030D-6E8A-4147-A177-3AD203B41FA5}">
                      <a16:colId xmlns:a16="http://schemas.microsoft.com/office/drawing/2014/main" val="318682707"/>
                    </a:ext>
                  </a:extLst>
                </a:gridCol>
                <a:gridCol w="1147359">
                  <a:extLst>
                    <a:ext uri="{9D8B030D-6E8A-4147-A177-3AD203B41FA5}">
                      <a16:colId xmlns:a16="http://schemas.microsoft.com/office/drawing/2014/main" val="799415527"/>
                    </a:ext>
                  </a:extLst>
                </a:gridCol>
              </a:tblGrid>
              <a:tr h="161281">
                <a:tc>
                  <a:txBody>
                    <a:bodyPr/>
                    <a:lstStyle/>
                    <a:p>
                      <a:pPr algn="l" fontAlgn="b"/>
                      <a:r>
                        <a:rPr lang="es-MX" sz="700" u="none" strike="noStrike">
                          <a:effectLst/>
                        </a:rPr>
                        <a:t>Impunidad</a:t>
                      </a:r>
                      <a:endParaRPr lang="es-MX" sz="700" b="1" i="0" u="none" strike="noStrike">
                        <a:solidFill>
                          <a:srgbClr val="000000"/>
                        </a:solidFill>
                        <a:effectLst/>
                        <a:latin typeface="Calibri" panose="020F0502020204030204" pitchFamily="34" charset="0"/>
                      </a:endParaRPr>
                    </a:p>
                  </a:txBody>
                  <a:tcPr marL="5703" marR="5703" marT="5703"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5703" marR="5703" marT="5703"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5703" marR="5703" marT="5703"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5703" marR="5703" marT="5703"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5703" marR="5703" marT="5703"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5703" marR="5703" marT="5703"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5703" marR="5703" marT="5703" marB="0" anchor="b"/>
                </a:tc>
                <a:extLst>
                  <a:ext uri="{0D108BD9-81ED-4DB2-BD59-A6C34878D82A}">
                    <a16:rowId xmlns:a16="http://schemas.microsoft.com/office/drawing/2014/main" val="2194758758"/>
                  </a:ext>
                </a:extLst>
              </a:tr>
              <a:tr h="128786">
                <a:tc>
                  <a:txBody>
                    <a:bodyPr/>
                    <a:lstStyle/>
                    <a:p>
                      <a:pPr algn="l" fontAlgn="b"/>
                      <a:endParaRPr lang="es-MX" sz="600" b="0" i="0" u="none" strike="noStrike">
                        <a:solidFill>
                          <a:srgbClr val="000000"/>
                        </a:solidFill>
                        <a:effectLst/>
                        <a:latin typeface="Calibri" panose="020F0502020204030204" pitchFamily="34" charset="0"/>
                      </a:endParaRPr>
                    </a:p>
                  </a:txBody>
                  <a:tcPr marL="5703" marR="5703" marT="5703"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5703" marR="5703" marT="5703"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5703" marR="5703" marT="5703"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5703" marR="5703" marT="5703"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5703" marR="5703" marT="5703"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5703" marR="5703" marT="5703"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5703" marR="5703" marT="5703" marB="0" anchor="b"/>
                </a:tc>
                <a:extLst>
                  <a:ext uri="{0D108BD9-81ED-4DB2-BD59-A6C34878D82A}">
                    <a16:rowId xmlns:a16="http://schemas.microsoft.com/office/drawing/2014/main" val="3677125416"/>
                  </a:ext>
                </a:extLst>
              </a:tr>
              <a:tr h="302404">
                <a:tc>
                  <a:txBody>
                    <a:bodyPr/>
                    <a:lstStyle/>
                    <a:p>
                      <a:pPr algn="ctr" fontAlgn="ctr"/>
                      <a:r>
                        <a:rPr lang="es-MX" sz="1000" u="none" strike="noStrike">
                          <a:effectLst/>
                        </a:rPr>
                        <a:t>Entidad</a:t>
                      </a:r>
                      <a:endParaRPr lang="es-MX" sz="1000" b="1" i="0" u="none" strike="noStrike">
                        <a:solidFill>
                          <a:srgbClr val="000000"/>
                        </a:solidFill>
                        <a:effectLst/>
                        <a:latin typeface="Calibri" panose="020F0502020204030204" pitchFamily="34" charset="0"/>
                      </a:endParaRPr>
                    </a:p>
                  </a:txBody>
                  <a:tcPr marL="5703" marR="5703" marT="5703" marB="0" anchor="ctr"/>
                </a:tc>
                <a:tc>
                  <a:txBody>
                    <a:bodyPr/>
                    <a:lstStyle/>
                    <a:p>
                      <a:pPr algn="ctr" fontAlgn="ctr"/>
                      <a:r>
                        <a:rPr lang="es-MX" sz="1000" u="none" strike="noStrike">
                          <a:effectLst/>
                        </a:rPr>
                        <a:t>Delitos registrados</a:t>
                      </a:r>
                      <a:endParaRPr lang="es-MX" sz="1000" b="1" i="0" u="none" strike="noStrike">
                        <a:solidFill>
                          <a:srgbClr val="000000"/>
                        </a:solidFill>
                        <a:effectLst/>
                        <a:latin typeface="Calibri" panose="020F0502020204030204" pitchFamily="34" charset="0"/>
                      </a:endParaRPr>
                    </a:p>
                  </a:txBody>
                  <a:tcPr marL="5703" marR="5703" marT="5703" marB="0" anchor="ctr"/>
                </a:tc>
                <a:tc>
                  <a:txBody>
                    <a:bodyPr/>
                    <a:lstStyle/>
                    <a:p>
                      <a:pPr algn="ctr" fontAlgn="ctr"/>
                      <a:r>
                        <a:rPr lang="es-MX" sz="1000" u="none" strike="noStrike">
                          <a:effectLst/>
                        </a:rPr>
                        <a:t>Delitos denunciados</a:t>
                      </a:r>
                      <a:endParaRPr lang="es-MX" sz="1000" b="1" i="0" u="none" strike="noStrike">
                        <a:solidFill>
                          <a:srgbClr val="000000"/>
                        </a:solidFill>
                        <a:effectLst/>
                        <a:latin typeface="Calibri" panose="020F0502020204030204" pitchFamily="34" charset="0"/>
                      </a:endParaRPr>
                    </a:p>
                  </a:txBody>
                  <a:tcPr marL="5703" marR="5703" marT="5703" marB="0" anchor="ctr"/>
                </a:tc>
                <a:tc>
                  <a:txBody>
                    <a:bodyPr/>
                    <a:lstStyle/>
                    <a:p>
                      <a:pPr algn="ctr" fontAlgn="ctr"/>
                      <a:r>
                        <a:rPr lang="es-MX" sz="1000" u="none" strike="noStrike">
                          <a:effectLst/>
                        </a:rPr>
                        <a:t>Carpetas iniciadas</a:t>
                      </a:r>
                      <a:endParaRPr lang="es-MX" sz="1000" b="1" i="0" u="none" strike="noStrike">
                        <a:solidFill>
                          <a:srgbClr val="000000"/>
                        </a:solidFill>
                        <a:effectLst/>
                        <a:latin typeface="Calibri" panose="020F0502020204030204" pitchFamily="34" charset="0"/>
                      </a:endParaRPr>
                    </a:p>
                  </a:txBody>
                  <a:tcPr marL="5703" marR="5703" marT="5703" marB="0" anchor="ctr"/>
                </a:tc>
                <a:tc>
                  <a:txBody>
                    <a:bodyPr/>
                    <a:lstStyle/>
                    <a:p>
                      <a:pPr algn="ctr" fontAlgn="ctr"/>
                      <a:r>
                        <a:rPr lang="es-MX" sz="1000" u="none" strike="noStrike">
                          <a:effectLst/>
                        </a:rPr>
                        <a:t>MASC en sede ministerial</a:t>
                      </a:r>
                      <a:endParaRPr lang="es-MX" sz="1000" b="1" i="0" u="none" strike="noStrike">
                        <a:solidFill>
                          <a:srgbClr val="000000"/>
                        </a:solidFill>
                        <a:effectLst/>
                        <a:latin typeface="Calibri" panose="020F0502020204030204" pitchFamily="34" charset="0"/>
                      </a:endParaRPr>
                    </a:p>
                  </a:txBody>
                  <a:tcPr marL="5703" marR="5703" marT="5703" marB="0" anchor="ctr"/>
                </a:tc>
                <a:tc>
                  <a:txBody>
                    <a:bodyPr/>
                    <a:lstStyle/>
                    <a:p>
                      <a:pPr algn="ctr" fontAlgn="ctr"/>
                      <a:r>
                        <a:rPr lang="es-MX" sz="1000" u="none" strike="noStrike">
                          <a:effectLst/>
                        </a:rPr>
                        <a:t>MASC en sede judicial</a:t>
                      </a:r>
                      <a:endParaRPr lang="es-MX" sz="1000" b="1" i="0" u="none" strike="noStrike">
                        <a:solidFill>
                          <a:srgbClr val="000000"/>
                        </a:solidFill>
                        <a:effectLst/>
                        <a:latin typeface="Calibri" panose="020F0502020204030204" pitchFamily="34" charset="0"/>
                      </a:endParaRPr>
                    </a:p>
                  </a:txBody>
                  <a:tcPr marL="5703" marR="5703" marT="5703" marB="0" anchor="ctr"/>
                </a:tc>
                <a:tc>
                  <a:txBody>
                    <a:bodyPr/>
                    <a:lstStyle/>
                    <a:p>
                      <a:pPr algn="ctr" fontAlgn="ctr"/>
                      <a:r>
                        <a:rPr lang="es-MX" sz="1000" u="none" strike="noStrike">
                          <a:effectLst/>
                        </a:rPr>
                        <a:t>Sentencias condenatorias</a:t>
                      </a:r>
                      <a:endParaRPr lang="es-MX" sz="1000" b="1" i="0" u="none" strike="noStrike">
                        <a:solidFill>
                          <a:srgbClr val="000000"/>
                        </a:solidFill>
                        <a:effectLst/>
                        <a:latin typeface="Calibri" panose="020F0502020204030204" pitchFamily="34" charset="0"/>
                      </a:endParaRPr>
                    </a:p>
                  </a:txBody>
                  <a:tcPr marL="5703" marR="5703" marT="5703" marB="0" anchor="ctr"/>
                </a:tc>
                <a:extLst>
                  <a:ext uri="{0D108BD9-81ED-4DB2-BD59-A6C34878D82A}">
                    <a16:rowId xmlns:a16="http://schemas.microsoft.com/office/drawing/2014/main" val="2973844659"/>
                  </a:ext>
                </a:extLst>
              </a:tr>
              <a:tr h="151202">
                <a:tc>
                  <a:txBody>
                    <a:bodyPr/>
                    <a:lstStyle/>
                    <a:p>
                      <a:pPr algn="l" fontAlgn="b"/>
                      <a:r>
                        <a:rPr lang="es-MX" sz="1000" u="none" strike="noStrike" dirty="0">
                          <a:solidFill>
                            <a:schemeClr val="bg1"/>
                          </a:solidFill>
                          <a:effectLst/>
                          <a:highlight>
                            <a:srgbClr val="FF0000"/>
                          </a:highlight>
                        </a:rPr>
                        <a:t>Nacional</a:t>
                      </a:r>
                      <a:endParaRPr lang="es-MX" sz="1000" b="0" i="0" u="none" strike="noStrike" dirty="0">
                        <a:solidFill>
                          <a:schemeClr val="bg1"/>
                        </a:solidFill>
                        <a:effectLst/>
                        <a:highlight>
                          <a:srgbClr val="FF0000"/>
                        </a:highlight>
                        <a:latin typeface="Calibri" panose="020F0502020204030204" pitchFamily="34" charset="0"/>
                      </a:endParaRPr>
                    </a:p>
                  </a:txBody>
                  <a:tcPr marL="5703" marR="5703" marT="5703" marB="0" anchor="b"/>
                </a:tc>
                <a:tc>
                  <a:txBody>
                    <a:bodyPr/>
                    <a:lstStyle/>
                    <a:p>
                      <a:pPr algn="ctr" fontAlgn="b"/>
                      <a:r>
                        <a:rPr lang="es-MX" sz="1000" u="none" strike="noStrike" dirty="0">
                          <a:solidFill>
                            <a:schemeClr val="bg1"/>
                          </a:solidFill>
                          <a:effectLst/>
                          <a:highlight>
                            <a:srgbClr val="FF0000"/>
                          </a:highlight>
                        </a:rPr>
                        <a:t>33,035,090</a:t>
                      </a:r>
                      <a:endParaRPr lang="es-MX" sz="1000" b="0" i="0" u="none" strike="noStrike" dirty="0">
                        <a:solidFill>
                          <a:schemeClr val="bg1"/>
                        </a:solidFill>
                        <a:effectLst/>
                        <a:highlight>
                          <a:srgbClr val="FF0000"/>
                        </a:highlight>
                        <a:latin typeface="Calibri" panose="020F0502020204030204" pitchFamily="34" charset="0"/>
                      </a:endParaRPr>
                    </a:p>
                  </a:txBody>
                  <a:tcPr marL="5703" marR="5703" marT="5703" marB="0" anchor="b"/>
                </a:tc>
                <a:tc>
                  <a:txBody>
                    <a:bodyPr/>
                    <a:lstStyle/>
                    <a:p>
                      <a:pPr algn="ctr" fontAlgn="b"/>
                      <a:r>
                        <a:rPr lang="es-MX" sz="1000" u="none" strike="noStrike" dirty="0">
                          <a:solidFill>
                            <a:schemeClr val="bg1"/>
                          </a:solidFill>
                          <a:effectLst/>
                          <a:highlight>
                            <a:srgbClr val="FF0000"/>
                          </a:highlight>
                        </a:rPr>
                        <a:t>3,497,467</a:t>
                      </a:r>
                      <a:endParaRPr lang="es-MX" sz="1000" b="0" i="0" u="none" strike="noStrike" dirty="0">
                        <a:solidFill>
                          <a:schemeClr val="bg1"/>
                        </a:solidFill>
                        <a:effectLst/>
                        <a:highlight>
                          <a:srgbClr val="FF0000"/>
                        </a:highlight>
                        <a:latin typeface="Calibri" panose="020F0502020204030204" pitchFamily="34" charset="0"/>
                      </a:endParaRPr>
                    </a:p>
                  </a:txBody>
                  <a:tcPr marL="5703" marR="5703" marT="5703" marB="0" anchor="b"/>
                </a:tc>
                <a:tc>
                  <a:txBody>
                    <a:bodyPr/>
                    <a:lstStyle/>
                    <a:p>
                      <a:pPr algn="ctr" fontAlgn="b"/>
                      <a:r>
                        <a:rPr lang="es-MX" sz="1000" u="none" strike="noStrike" dirty="0">
                          <a:solidFill>
                            <a:schemeClr val="bg1"/>
                          </a:solidFill>
                          <a:effectLst/>
                          <a:highlight>
                            <a:srgbClr val="FF0000"/>
                          </a:highlight>
                        </a:rPr>
                        <a:t>1,924,648</a:t>
                      </a:r>
                      <a:endParaRPr lang="es-MX" sz="1000" b="0" i="0" u="none" strike="noStrike" dirty="0">
                        <a:solidFill>
                          <a:schemeClr val="bg1"/>
                        </a:solidFill>
                        <a:effectLst/>
                        <a:highlight>
                          <a:srgbClr val="FF0000"/>
                        </a:highlight>
                        <a:latin typeface="Calibri" panose="020F0502020204030204" pitchFamily="34" charset="0"/>
                      </a:endParaRPr>
                    </a:p>
                  </a:txBody>
                  <a:tcPr marL="5703" marR="5703" marT="5703" marB="0" anchor="b"/>
                </a:tc>
                <a:tc>
                  <a:txBody>
                    <a:bodyPr/>
                    <a:lstStyle/>
                    <a:p>
                      <a:pPr algn="ctr" fontAlgn="b"/>
                      <a:r>
                        <a:rPr lang="es-MX" sz="1000" u="none" strike="noStrike" dirty="0">
                          <a:solidFill>
                            <a:schemeClr val="bg1"/>
                          </a:solidFill>
                          <a:effectLst/>
                          <a:highlight>
                            <a:srgbClr val="FF0000"/>
                          </a:highlight>
                        </a:rPr>
                        <a:t>237,796</a:t>
                      </a:r>
                      <a:endParaRPr lang="es-MX" sz="1000" b="0" i="0" u="none" strike="noStrike" dirty="0">
                        <a:solidFill>
                          <a:schemeClr val="bg1"/>
                        </a:solidFill>
                        <a:effectLst/>
                        <a:highlight>
                          <a:srgbClr val="FF0000"/>
                        </a:highlight>
                        <a:latin typeface="Calibri" panose="020F0502020204030204" pitchFamily="34" charset="0"/>
                      </a:endParaRPr>
                    </a:p>
                  </a:txBody>
                  <a:tcPr marL="5703" marR="5703" marT="5703" marB="0" anchor="b"/>
                </a:tc>
                <a:tc>
                  <a:txBody>
                    <a:bodyPr/>
                    <a:lstStyle/>
                    <a:p>
                      <a:pPr algn="ctr" fontAlgn="b"/>
                      <a:r>
                        <a:rPr lang="es-MX" sz="1000" u="none" strike="noStrike" dirty="0">
                          <a:solidFill>
                            <a:schemeClr val="bg1"/>
                          </a:solidFill>
                          <a:effectLst/>
                          <a:highlight>
                            <a:srgbClr val="FF0000"/>
                          </a:highlight>
                        </a:rPr>
                        <a:t>10,483</a:t>
                      </a:r>
                      <a:endParaRPr lang="es-MX" sz="1000" b="0" i="0" u="none" strike="noStrike" dirty="0">
                        <a:solidFill>
                          <a:schemeClr val="bg1"/>
                        </a:solidFill>
                        <a:effectLst/>
                        <a:highlight>
                          <a:srgbClr val="FF0000"/>
                        </a:highlight>
                        <a:latin typeface="Calibri" panose="020F0502020204030204" pitchFamily="34" charset="0"/>
                      </a:endParaRPr>
                    </a:p>
                  </a:txBody>
                  <a:tcPr marL="5703" marR="5703" marT="5703" marB="0" anchor="b"/>
                </a:tc>
                <a:tc>
                  <a:txBody>
                    <a:bodyPr/>
                    <a:lstStyle/>
                    <a:p>
                      <a:pPr algn="ctr" fontAlgn="b"/>
                      <a:r>
                        <a:rPr lang="es-MX" sz="1000" u="none" strike="noStrike" dirty="0">
                          <a:solidFill>
                            <a:schemeClr val="bg1"/>
                          </a:solidFill>
                          <a:effectLst/>
                          <a:highlight>
                            <a:srgbClr val="FF0000"/>
                          </a:highlight>
                        </a:rPr>
                        <a:t>25,332</a:t>
                      </a:r>
                      <a:endParaRPr lang="es-MX" sz="1000" b="0" i="0" u="none" strike="noStrike" dirty="0">
                        <a:solidFill>
                          <a:schemeClr val="bg1"/>
                        </a:solidFill>
                        <a:effectLst/>
                        <a:highlight>
                          <a:srgbClr val="FF0000"/>
                        </a:highlight>
                        <a:latin typeface="Calibri" panose="020F0502020204030204" pitchFamily="34" charset="0"/>
                      </a:endParaRPr>
                    </a:p>
                  </a:txBody>
                  <a:tcPr marL="5703" marR="5703" marT="5703" marB="0" anchor="b"/>
                </a:tc>
                <a:extLst>
                  <a:ext uri="{0D108BD9-81ED-4DB2-BD59-A6C34878D82A}">
                    <a16:rowId xmlns:a16="http://schemas.microsoft.com/office/drawing/2014/main" val="583879931"/>
                  </a:ext>
                </a:extLst>
              </a:tr>
              <a:tr h="151202">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328,545</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40,816</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38,834</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2,826</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189</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dirty="0">
                          <a:effectLst/>
                        </a:rPr>
                        <a:t>246</a:t>
                      </a:r>
                      <a:endParaRPr lang="es-MX" sz="1000" b="0" i="0" u="none" strike="noStrike" dirty="0">
                        <a:solidFill>
                          <a:srgbClr val="000000"/>
                        </a:solidFill>
                        <a:effectLst/>
                        <a:latin typeface="Calibri" panose="020F0502020204030204" pitchFamily="34" charset="0"/>
                      </a:endParaRPr>
                    </a:p>
                  </a:txBody>
                  <a:tcPr marL="5703" marR="5703" marT="5703" marB="0" anchor="b"/>
                </a:tc>
                <a:extLst>
                  <a:ext uri="{0D108BD9-81ED-4DB2-BD59-A6C34878D82A}">
                    <a16:rowId xmlns:a16="http://schemas.microsoft.com/office/drawing/2014/main" val="1613142949"/>
                  </a:ext>
                </a:extLst>
              </a:tr>
              <a:tr h="128786">
                <a:tc>
                  <a:txBody>
                    <a:bodyPr/>
                    <a:lstStyle/>
                    <a:p>
                      <a:pPr algn="l" fontAlgn="b"/>
                      <a:r>
                        <a:rPr lang="es-MX" sz="1000" u="none" strike="noStrike">
                          <a:effectLst/>
                        </a:rPr>
                        <a:t>Baja California</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1,099,010</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177,111</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103,028</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19,680</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NA</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dirty="0">
                          <a:effectLst/>
                        </a:rPr>
                        <a:t>1,157</a:t>
                      </a:r>
                      <a:endParaRPr lang="es-MX" sz="1000" b="0" i="0" u="none" strike="noStrike" dirty="0">
                        <a:solidFill>
                          <a:srgbClr val="000000"/>
                        </a:solidFill>
                        <a:effectLst/>
                        <a:latin typeface="Calibri" panose="020F0502020204030204" pitchFamily="34" charset="0"/>
                      </a:endParaRPr>
                    </a:p>
                  </a:txBody>
                  <a:tcPr marL="5703" marR="5703" marT="5703" marB="0" anchor="b"/>
                </a:tc>
                <a:extLst>
                  <a:ext uri="{0D108BD9-81ED-4DB2-BD59-A6C34878D82A}">
                    <a16:rowId xmlns:a16="http://schemas.microsoft.com/office/drawing/2014/main" val="561633352"/>
                  </a:ext>
                </a:extLst>
              </a:tr>
              <a:tr h="141123">
                <a:tc>
                  <a:txBody>
                    <a:bodyPr/>
                    <a:lstStyle/>
                    <a:p>
                      <a:pPr algn="l" fontAlgn="b"/>
                      <a:r>
                        <a:rPr lang="es-MX" sz="1000" u="none" strike="noStrike">
                          <a:effectLst/>
                        </a:rPr>
                        <a:t>Baja California Sur</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169,883</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29,439</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23,438</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2,327</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34</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dirty="0">
                          <a:effectLst/>
                        </a:rPr>
                        <a:t>64</a:t>
                      </a:r>
                      <a:endParaRPr lang="es-MX" sz="1000" b="0" i="0" u="none" strike="noStrike" dirty="0">
                        <a:solidFill>
                          <a:srgbClr val="000000"/>
                        </a:solidFill>
                        <a:effectLst/>
                        <a:latin typeface="Calibri" panose="020F0502020204030204" pitchFamily="34" charset="0"/>
                      </a:endParaRPr>
                    </a:p>
                  </a:txBody>
                  <a:tcPr marL="5703" marR="5703" marT="5703" marB="0" anchor="b"/>
                </a:tc>
                <a:extLst>
                  <a:ext uri="{0D108BD9-81ED-4DB2-BD59-A6C34878D82A}">
                    <a16:rowId xmlns:a16="http://schemas.microsoft.com/office/drawing/2014/main" val="4211225676"/>
                  </a:ext>
                </a:extLst>
              </a:tr>
              <a:tr h="151202">
                <a:tc>
                  <a:txBody>
                    <a:bodyPr/>
                    <a:lstStyle/>
                    <a:p>
                      <a:pPr algn="l" fontAlgn="b"/>
                      <a:r>
                        <a:rPr lang="es-MX" sz="1000" u="none" strike="noStrike">
                          <a:effectLst/>
                        </a:rPr>
                        <a:t>Campeche</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176,488</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32,000</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2,157</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2,839</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58</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dirty="0">
                          <a:effectLst/>
                        </a:rPr>
                        <a:t>27</a:t>
                      </a:r>
                      <a:endParaRPr lang="es-MX" sz="1000" b="0" i="0" u="none" strike="noStrike" dirty="0">
                        <a:solidFill>
                          <a:srgbClr val="000000"/>
                        </a:solidFill>
                        <a:effectLst/>
                        <a:latin typeface="Calibri" panose="020F0502020204030204" pitchFamily="34" charset="0"/>
                      </a:endParaRPr>
                    </a:p>
                  </a:txBody>
                  <a:tcPr marL="5703" marR="5703" marT="5703" marB="0" anchor="b"/>
                </a:tc>
                <a:extLst>
                  <a:ext uri="{0D108BD9-81ED-4DB2-BD59-A6C34878D82A}">
                    <a16:rowId xmlns:a16="http://schemas.microsoft.com/office/drawing/2014/main" val="2578309998"/>
                  </a:ext>
                </a:extLst>
              </a:tr>
              <a:tr h="141123">
                <a:tc>
                  <a:txBody>
                    <a:bodyPr/>
                    <a:lstStyle/>
                    <a:p>
                      <a:pPr algn="l" fontAlgn="b"/>
                      <a:r>
                        <a:rPr lang="es-MX" sz="1000" u="none" strike="noStrike">
                          <a:effectLst/>
                        </a:rPr>
                        <a:t>Coahuila </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526,195</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63,553</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56,307</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5,358</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119</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16</a:t>
                      </a:r>
                      <a:endParaRPr lang="es-MX" sz="1000" b="0" i="0" u="none" strike="noStrike">
                        <a:solidFill>
                          <a:srgbClr val="000000"/>
                        </a:solidFill>
                        <a:effectLst/>
                        <a:latin typeface="Calibri" panose="020F0502020204030204" pitchFamily="34" charset="0"/>
                      </a:endParaRPr>
                    </a:p>
                  </a:txBody>
                  <a:tcPr marL="5703" marR="5703" marT="5703" marB="0" anchor="b"/>
                </a:tc>
                <a:extLst>
                  <a:ext uri="{0D108BD9-81ED-4DB2-BD59-A6C34878D82A}">
                    <a16:rowId xmlns:a16="http://schemas.microsoft.com/office/drawing/2014/main" val="1460092568"/>
                  </a:ext>
                </a:extLst>
              </a:tr>
              <a:tr h="141123">
                <a:tc>
                  <a:txBody>
                    <a:bodyPr/>
                    <a:lstStyle/>
                    <a:p>
                      <a:pPr algn="l" fontAlgn="b"/>
                      <a:r>
                        <a:rPr lang="es-MX" sz="1000" u="none" strike="noStrike">
                          <a:effectLst/>
                        </a:rPr>
                        <a:t>Colima</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155,845</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19,492</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24,494</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1,785</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2</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344</a:t>
                      </a:r>
                      <a:endParaRPr lang="es-MX" sz="1000" b="0" i="0" u="none" strike="noStrike">
                        <a:solidFill>
                          <a:srgbClr val="000000"/>
                        </a:solidFill>
                        <a:effectLst/>
                        <a:latin typeface="Calibri" panose="020F0502020204030204" pitchFamily="34" charset="0"/>
                      </a:endParaRPr>
                    </a:p>
                  </a:txBody>
                  <a:tcPr marL="5703" marR="5703" marT="5703" marB="0" anchor="b"/>
                </a:tc>
                <a:extLst>
                  <a:ext uri="{0D108BD9-81ED-4DB2-BD59-A6C34878D82A}">
                    <a16:rowId xmlns:a16="http://schemas.microsoft.com/office/drawing/2014/main" val="1084291925"/>
                  </a:ext>
                </a:extLst>
              </a:tr>
              <a:tr h="141123">
                <a:tc>
                  <a:txBody>
                    <a:bodyPr/>
                    <a:lstStyle/>
                    <a:p>
                      <a:pPr algn="l" fontAlgn="b"/>
                      <a:r>
                        <a:rPr lang="es-MX" sz="1000" u="none" strike="noStrike">
                          <a:effectLst/>
                        </a:rPr>
                        <a:t>Chiapas</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dirty="0">
                          <a:effectLst/>
                        </a:rPr>
                        <a:t>654,363</a:t>
                      </a:r>
                      <a:endParaRPr lang="es-MX" sz="1000" b="0" i="0" u="none" strike="noStrike" dirty="0">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76,423</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28,892</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2,594</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31</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13</a:t>
                      </a:r>
                      <a:endParaRPr lang="es-MX" sz="1000" b="0" i="0" u="none" strike="noStrike">
                        <a:solidFill>
                          <a:srgbClr val="000000"/>
                        </a:solidFill>
                        <a:effectLst/>
                        <a:latin typeface="Calibri" panose="020F0502020204030204" pitchFamily="34" charset="0"/>
                      </a:endParaRPr>
                    </a:p>
                  </a:txBody>
                  <a:tcPr marL="5703" marR="5703" marT="5703" marB="0" anchor="b"/>
                </a:tc>
                <a:extLst>
                  <a:ext uri="{0D108BD9-81ED-4DB2-BD59-A6C34878D82A}">
                    <a16:rowId xmlns:a16="http://schemas.microsoft.com/office/drawing/2014/main" val="3452081068"/>
                  </a:ext>
                </a:extLst>
              </a:tr>
              <a:tr h="141123">
                <a:tc>
                  <a:txBody>
                    <a:bodyPr/>
                    <a:lstStyle/>
                    <a:p>
                      <a:pPr algn="l" fontAlgn="b"/>
                      <a:r>
                        <a:rPr lang="es-MX" sz="1000" u="none" strike="noStrike">
                          <a:effectLst/>
                        </a:rPr>
                        <a:t>Chihuahua</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760,856</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97,297</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68,898</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12,298</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614</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2,657</a:t>
                      </a:r>
                      <a:endParaRPr lang="es-MX" sz="1000" b="0" i="0" u="none" strike="noStrike">
                        <a:solidFill>
                          <a:srgbClr val="000000"/>
                        </a:solidFill>
                        <a:effectLst/>
                        <a:latin typeface="Calibri" panose="020F0502020204030204" pitchFamily="34" charset="0"/>
                      </a:endParaRPr>
                    </a:p>
                  </a:txBody>
                  <a:tcPr marL="5703" marR="5703" marT="5703" marB="0" anchor="b"/>
                </a:tc>
                <a:extLst>
                  <a:ext uri="{0D108BD9-81ED-4DB2-BD59-A6C34878D82A}">
                    <a16:rowId xmlns:a16="http://schemas.microsoft.com/office/drawing/2014/main" val="3195960249"/>
                  </a:ext>
                </a:extLst>
              </a:tr>
              <a:tr h="141123">
                <a:tc>
                  <a:txBody>
                    <a:bodyPr/>
                    <a:lstStyle/>
                    <a:p>
                      <a:pPr algn="l" fontAlgn="b"/>
                      <a:r>
                        <a:rPr lang="es-MX" sz="1000" u="none" strike="noStrike">
                          <a:effectLst/>
                        </a:rPr>
                        <a:t>Ciudad de México</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4,830,779</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440,231</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241,030</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8,675</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422</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6,048</a:t>
                      </a:r>
                      <a:endParaRPr lang="es-MX" sz="1000" b="0" i="0" u="none" strike="noStrike">
                        <a:solidFill>
                          <a:srgbClr val="000000"/>
                        </a:solidFill>
                        <a:effectLst/>
                        <a:latin typeface="Calibri" panose="020F0502020204030204" pitchFamily="34" charset="0"/>
                      </a:endParaRPr>
                    </a:p>
                  </a:txBody>
                  <a:tcPr marL="5703" marR="5703" marT="5703" marB="0" anchor="b"/>
                </a:tc>
                <a:extLst>
                  <a:ext uri="{0D108BD9-81ED-4DB2-BD59-A6C34878D82A}">
                    <a16:rowId xmlns:a16="http://schemas.microsoft.com/office/drawing/2014/main" val="3322828503"/>
                  </a:ext>
                </a:extLst>
              </a:tr>
              <a:tr h="141123">
                <a:tc>
                  <a:txBody>
                    <a:bodyPr/>
                    <a:lstStyle/>
                    <a:p>
                      <a:pPr algn="l" fontAlgn="b"/>
                      <a:r>
                        <a:rPr lang="es-MX" sz="1000" u="none" strike="noStrike">
                          <a:effectLst/>
                        </a:rPr>
                        <a:t>Durango</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278,346</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37,438</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31,903</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4,025</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364</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618</a:t>
                      </a:r>
                      <a:endParaRPr lang="es-MX" sz="1000" b="0" i="0" u="none" strike="noStrike">
                        <a:solidFill>
                          <a:srgbClr val="000000"/>
                        </a:solidFill>
                        <a:effectLst/>
                        <a:latin typeface="Calibri" panose="020F0502020204030204" pitchFamily="34" charset="0"/>
                      </a:endParaRPr>
                    </a:p>
                  </a:txBody>
                  <a:tcPr marL="5703" marR="5703" marT="5703" marB="0" anchor="b"/>
                </a:tc>
                <a:extLst>
                  <a:ext uri="{0D108BD9-81ED-4DB2-BD59-A6C34878D82A}">
                    <a16:rowId xmlns:a16="http://schemas.microsoft.com/office/drawing/2014/main" val="1933541628"/>
                  </a:ext>
                </a:extLst>
              </a:tr>
              <a:tr h="141123">
                <a:tc>
                  <a:txBody>
                    <a:bodyPr/>
                    <a:lstStyle/>
                    <a:p>
                      <a:pPr algn="l" fontAlgn="b"/>
                      <a:r>
                        <a:rPr lang="es-MX" sz="1000" u="none" strike="noStrike">
                          <a:effectLst/>
                        </a:rPr>
                        <a:t>Guanajuato</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1,542,707</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150,718</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133,749</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32,415</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2,529</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1,291</a:t>
                      </a:r>
                      <a:endParaRPr lang="es-MX" sz="1000" b="0" i="0" u="none" strike="noStrike">
                        <a:solidFill>
                          <a:srgbClr val="000000"/>
                        </a:solidFill>
                        <a:effectLst/>
                        <a:latin typeface="Calibri" panose="020F0502020204030204" pitchFamily="34" charset="0"/>
                      </a:endParaRPr>
                    </a:p>
                  </a:txBody>
                  <a:tcPr marL="5703" marR="5703" marT="5703" marB="0" anchor="b"/>
                </a:tc>
                <a:extLst>
                  <a:ext uri="{0D108BD9-81ED-4DB2-BD59-A6C34878D82A}">
                    <a16:rowId xmlns:a16="http://schemas.microsoft.com/office/drawing/2014/main" val="3720651601"/>
                  </a:ext>
                </a:extLst>
              </a:tr>
              <a:tr h="141123">
                <a:tc>
                  <a:txBody>
                    <a:bodyPr/>
                    <a:lstStyle/>
                    <a:p>
                      <a:pPr algn="l" fontAlgn="b"/>
                      <a:r>
                        <a:rPr lang="es-MX" sz="1000" u="none" strike="noStrike">
                          <a:effectLst/>
                        </a:rPr>
                        <a:t>Guerrero</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1,029,540</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42,166</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27,695</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1,356</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2</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132</a:t>
                      </a:r>
                      <a:endParaRPr lang="es-MX" sz="1000" b="0" i="0" u="none" strike="noStrike">
                        <a:solidFill>
                          <a:srgbClr val="000000"/>
                        </a:solidFill>
                        <a:effectLst/>
                        <a:latin typeface="Calibri" panose="020F0502020204030204" pitchFamily="34" charset="0"/>
                      </a:endParaRPr>
                    </a:p>
                  </a:txBody>
                  <a:tcPr marL="5703" marR="5703" marT="5703" marB="0" anchor="b"/>
                </a:tc>
                <a:extLst>
                  <a:ext uri="{0D108BD9-81ED-4DB2-BD59-A6C34878D82A}">
                    <a16:rowId xmlns:a16="http://schemas.microsoft.com/office/drawing/2014/main" val="324565246"/>
                  </a:ext>
                </a:extLst>
              </a:tr>
              <a:tr h="141123">
                <a:tc>
                  <a:txBody>
                    <a:bodyPr/>
                    <a:lstStyle/>
                    <a:p>
                      <a:pPr algn="l" fontAlgn="b"/>
                      <a:r>
                        <a:rPr lang="es-MX" sz="1000" u="none" strike="noStrike">
                          <a:effectLst/>
                        </a:rPr>
                        <a:t>Hidalgo</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531,769</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62,168</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51,222</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2,913</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490</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615</a:t>
                      </a:r>
                      <a:endParaRPr lang="es-MX" sz="1000" b="0" i="0" u="none" strike="noStrike">
                        <a:solidFill>
                          <a:srgbClr val="000000"/>
                        </a:solidFill>
                        <a:effectLst/>
                        <a:latin typeface="Calibri" panose="020F0502020204030204" pitchFamily="34" charset="0"/>
                      </a:endParaRPr>
                    </a:p>
                  </a:txBody>
                  <a:tcPr marL="5703" marR="5703" marT="5703" marB="0" anchor="b"/>
                </a:tc>
                <a:extLst>
                  <a:ext uri="{0D108BD9-81ED-4DB2-BD59-A6C34878D82A}">
                    <a16:rowId xmlns:a16="http://schemas.microsoft.com/office/drawing/2014/main" val="1111629277"/>
                  </a:ext>
                </a:extLst>
              </a:tr>
              <a:tr h="141123">
                <a:tc>
                  <a:txBody>
                    <a:bodyPr/>
                    <a:lstStyle/>
                    <a:p>
                      <a:pPr algn="l" fontAlgn="b"/>
                      <a:r>
                        <a:rPr lang="es-MX" sz="1000" u="none" strike="noStrike">
                          <a:effectLst/>
                        </a:rPr>
                        <a:t>Jalisco</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2,282,922</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257,035</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162,756</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22,115</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2,438</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661</a:t>
                      </a:r>
                      <a:endParaRPr lang="es-MX" sz="1000" b="0" i="0" u="none" strike="noStrike">
                        <a:solidFill>
                          <a:srgbClr val="000000"/>
                        </a:solidFill>
                        <a:effectLst/>
                        <a:latin typeface="Calibri" panose="020F0502020204030204" pitchFamily="34" charset="0"/>
                      </a:endParaRPr>
                    </a:p>
                  </a:txBody>
                  <a:tcPr marL="5703" marR="5703" marT="5703" marB="0" anchor="b"/>
                </a:tc>
                <a:extLst>
                  <a:ext uri="{0D108BD9-81ED-4DB2-BD59-A6C34878D82A}">
                    <a16:rowId xmlns:a16="http://schemas.microsoft.com/office/drawing/2014/main" val="3175504841"/>
                  </a:ext>
                </a:extLst>
              </a:tr>
              <a:tr h="141123">
                <a:tc>
                  <a:txBody>
                    <a:bodyPr/>
                    <a:lstStyle/>
                    <a:p>
                      <a:pPr algn="l" fontAlgn="b"/>
                      <a:r>
                        <a:rPr lang="es-MX" sz="1000" u="none" strike="noStrike">
                          <a:effectLst/>
                        </a:rPr>
                        <a:t>Estado de México</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6,564,371</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689,863</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275,746</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8,251</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254</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4,177</a:t>
                      </a:r>
                      <a:endParaRPr lang="es-MX" sz="1000" b="0" i="0" u="none" strike="noStrike">
                        <a:solidFill>
                          <a:srgbClr val="000000"/>
                        </a:solidFill>
                        <a:effectLst/>
                        <a:latin typeface="Calibri" panose="020F0502020204030204" pitchFamily="34" charset="0"/>
                      </a:endParaRPr>
                    </a:p>
                  </a:txBody>
                  <a:tcPr marL="5703" marR="5703" marT="5703" marB="0" anchor="b"/>
                </a:tc>
                <a:extLst>
                  <a:ext uri="{0D108BD9-81ED-4DB2-BD59-A6C34878D82A}">
                    <a16:rowId xmlns:a16="http://schemas.microsoft.com/office/drawing/2014/main" val="1317282859"/>
                  </a:ext>
                </a:extLst>
              </a:tr>
              <a:tr h="141123">
                <a:tc>
                  <a:txBody>
                    <a:bodyPr/>
                    <a:lstStyle/>
                    <a:p>
                      <a:pPr algn="l" fontAlgn="b"/>
                      <a:r>
                        <a:rPr lang="es-MX" sz="1000" u="none" strike="noStrike">
                          <a:effectLst/>
                        </a:rPr>
                        <a:t>Michoacán </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735,690</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99,159</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45,190</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8,681</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259</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71</a:t>
                      </a:r>
                      <a:endParaRPr lang="es-MX" sz="1000" b="0" i="0" u="none" strike="noStrike">
                        <a:solidFill>
                          <a:srgbClr val="000000"/>
                        </a:solidFill>
                        <a:effectLst/>
                        <a:latin typeface="Calibri" panose="020F0502020204030204" pitchFamily="34" charset="0"/>
                      </a:endParaRPr>
                    </a:p>
                  </a:txBody>
                  <a:tcPr marL="5703" marR="5703" marT="5703" marB="0" anchor="b"/>
                </a:tc>
                <a:extLst>
                  <a:ext uri="{0D108BD9-81ED-4DB2-BD59-A6C34878D82A}">
                    <a16:rowId xmlns:a16="http://schemas.microsoft.com/office/drawing/2014/main" val="3936841433"/>
                  </a:ext>
                </a:extLst>
              </a:tr>
              <a:tr h="141123">
                <a:tc>
                  <a:txBody>
                    <a:bodyPr/>
                    <a:lstStyle/>
                    <a:p>
                      <a:pPr algn="l" fontAlgn="b"/>
                      <a:r>
                        <a:rPr lang="es-MX" sz="1000" u="none" strike="noStrike">
                          <a:effectLst/>
                        </a:rPr>
                        <a:t>Morelos</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643,917</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60,789</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44,936</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3,727</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dirty="0">
                          <a:effectLst/>
                        </a:rPr>
                        <a:t>NA</a:t>
                      </a:r>
                      <a:endParaRPr lang="es-MX" sz="1000" b="0" i="0" u="none" strike="noStrike" dirty="0">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110</a:t>
                      </a:r>
                      <a:endParaRPr lang="es-MX" sz="1000" b="0" i="0" u="none" strike="noStrike">
                        <a:solidFill>
                          <a:srgbClr val="000000"/>
                        </a:solidFill>
                        <a:effectLst/>
                        <a:latin typeface="Calibri" panose="020F0502020204030204" pitchFamily="34" charset="0"/>
                      </a:endParaRPr>
                    </a:p>
                  </a:txBody>
                  <a:tcPr marL="5703" marR="5703" marT="5703" marB="0" anchor="b"/>
                </a:tc>
                <a:extLst>
                  <a:ext uri="{0D108BD9-81ED-4DB2-BD59-A6C34878D82A}">
                    <a16:rowId xmlns:a16="http://schemas.microsoft.com/office/drawing/2014/main" val="790365325"/>
                  </a:ext>
                </a:extLst>
              </a:tr>
              <a:tr h="141123">
                <a:tc>
                  <a:txBody>
                    <a:bodyPr/>
                    <a:lstStyle/>
                    <a:p>
                      <a:pPr algn="l" fontAlgn="b"/>
                      <a:r>
                        <a:rPr lang="es-MX" sz="1000" u="none" strike="noStrike">
                          <a:effectLst/>
                        </a:rPr>
                        <a:t>Nayarit</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210,995</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26,096</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4,545</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5,675</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10</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22</a:t>
                      </a:r>
                      <a:endParaRPr lang="es-MX" sz="1000" b="0" i="0" u="none" strike="noStrike">
                        <a:solidFill>
                          <a:srgbClr val="000000"/>
                        </a:solidFill>
                        <a:effectLst/>
                        <a:latin typeface="Calibri" panose="020F0502020204030204" pitchFamily="34" charset="0"/>
                      </a:endParaRPr>
                    </a:p>
                  </a:txBody>
                  <a:tcPr marL="5703" marR="5703" marT="5703" marB="0" anchor="b"/>
                </a:tc>
                <a:extLst>
                  <a:ext uri="{0D108BD9-81ED-4DB2-BD59-A6C34878D82A}">
                    <a16:rowId xmlns:a16="http://schemas.microsoft.com/office/drawing/2014/main" val="1589429721"/>
                  </a:ext>
                </a:extLst>
              </a:tr>
              <a:tr h="141123">
                <a:tc>
                  <a:txBody>
                    <a:bodyPr/>
                    <a:lstStyle/>
                    <a:p>
                      <a:pPr algn="l" fontAlgn="b"/>
                      <a:r>
                        <a:rPr lang="es-MX" sz="1000" u="none" strike="noStrike">
                          <a:effectLst/>
                        </a:rPr>
                        <a:t>Nuevo León</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1,073,449</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135,676</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81,125</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15,791</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828</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1,141</a:t>
                      </a:r>
                      <a:endParaRPr lang="es-MX" sz="1000" b="0" i="0" u="none" strike="noStrike">
                        <a:solidFill>
                          <a:srgbClr val="000000"/>
                        </a:solidFill>
                        <a:effectLst/>
                        <a:latin typeface="Calibri" panose="020F0502020204030204" pitchFamily="34" charset="0"/>
                      </a:endParaRPr>
                    </a:p>
                  </a:txBody>
                  <a:tcPr marL="5703" marR="5703" marT="5703" marB="0" anchor="b"/>
                </a:tc>
                <a:extLst>
                  <a:ext uri="{0D108BD9-81ED-4DB2-BD59-A6C34878D82A}">
                    <a16:rowId xmlns:a16="http://schemas.microsoft.com/office/drawing/2014/main" val="1662364855"/>
                  </a:ext>
                </a:extLst>
              </a:tr>
              <a:tr h="141123">
                <a:tc>
                  <a:txBody>
                    <a:bodyPr/>
                    <a:lstStyle/>
                    <a:p>
                      <a:pPr algn="l" fontAlgn="b"/>
                      <a:r>
                        <a:rPr lang="es-MX" sz="1000" u="none" strike="noStrike">
                          <a:effectLst/>
                        </a:rPr>
                        <a:t>Oaxaca</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713,603</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61,700</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41,989</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6,272</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353</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NA</a:t>
                      </a:r>
                      <a:endParaRPr lang="es-MX" sz="1000" b="0" i="0" u="none" strike="noStrike">
                        <a:solidFill>
                          <a:srgbClr val="000000"/>
                        </a:solidFill>
                        <a:effectLst/>
                        <a:latin typeface="Calibri" panose="020F0502020204030204" pitchFamily="34" charset="0"/>
                      </a:endParaRPr>
                    </a:p>
                  </a:txBody>
                  <a:tcPr marL="5703" marR="5703" marT="5703" marB="0" anchor="b"/>
                </a:tc>
                <a:extLst>
                  <a:ext uri="{0D108BD9-81ED-4DB2-BD59-A6C34878D82A}">
                    <a16:rowId xmlns:a16="http://schemas.microsoft.com/office/drawing/2014/main" val="292127767"/>
                  </a:ext>
                </a:extLst>
              </a:tr>
              <a:tr h="141123">
                <a:tc>
                  <a:txBody>
                    <a:bodyPr/>
                    <a:lstStyle/>
                    <a:p>
                      <a:pPr algn="l" fontAlgn="b"/>
                      <a:r>
                        <a:rPr lang="es-MX" sz="1000" u="none" strike="noStrike">
                          <a:effectLst/>
                        </a:rPr>
                        <a:t>Puebla</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1,635,590</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235,546</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61,172</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9,253</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NA</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171</a:t>
                      </a:r>
                      <a:endParaRPr lang="es-MX" sz="1000" b="0" i="0" u="none" strike="noStrike">
                        <a:solidFill>
                          <a:srgbClr val="000000"/>
                        </a:solidFill>
                        <a:effectLst/>
                        <a:latin typeface="Calibri" panose="020F0502020204030204" pitchFamily="34" charset="0"/>
                      </a:endParaRPr>
                    </a:p>
                  </a:txBody>
                  <a:tcPr marL="5703" marR="5703" marT="5703" marB="0" anchor="b"/>
                </a:tc>
                <a:extLst>
                  <a:ext uri="{0D108BD9-81ED-4DB2-BD59-A6C34878D82A}">
                    <a16:rowId xmlns:a16="http://schemas.microsoft.com/office/drawing/2014/main" val="3747160884"/>
                  </a:ext>
                </a:extLst>
              </a:tr>
              <a:tr h="141123">
                <a:tc>
                  <a:txBody>
                    <a:bodyPr/>
                    <a:lstStyle/>
                    <a:p>
                      <a:pPr algn="l" fontAlgn="b"/>
                      <a:r>
                        <a:rPr lang="es-MX" sz="1000" u="none" strike="noStrike">
                          <a:effectLst/>
                        </a:rPr>
                        <a:t>Querétaro</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481,378</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54,457</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57,809</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10,677</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149</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1,033</a:t>
                      </a:r>
                      <a:endParaRPr lang="es-MX" sz="1000" b="0" i="0" u="none" strike="noStrike">
                        <a:solidFill>
                          <a:srgbClr val="000000"/>
                        </a:solidFill>
                        <a:effectLst/>
                        <a:latin typeface="Calibri" panose="020F0502020204030204" pitchFamily="34" charset="0"/>
                      </a:endParaRPr>
                    </a:p>
                  </a:txBody>
                  <a:tcPr marL="5703" marR="5703" marT="5703" marB="0" anchor="b"/>
                </a:tc>
                <a:extLst>
                  <a:ext uri="{0D108BD9-81ED-4DB2-BD59-A6C34878D82A}">
                    <a16:rowId xmlns:a16="http://schemas.microsoft.com/office/drawing/2014/main" val="507450377"/>
                  </a:ext>
                </a:extLst>
              </a:tr>
              <a:tr h="141123">
                <a:tc>
                  <a:txBody>
                    <a:bodyPr/>
                    <a:lstStyle/>
                    <a:p>
                      <a:pPr algn="l" fontAlgn="b"/>
                      <a:r>
                        <a:rPr lang="es-MX" sz="1000" u="none" strike="noStrike">
                          <a:effectLst/>
                        </a:rPr>
                        <a:t>Quintana Roo</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403,914</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48,558</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34,043</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1,948</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252</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166</a:t>
                      </a:r>
                      <a:endParaRPr lang="es-MX" sz="1000" b="0" i="0" u="none" strike="noStrike">
                        <a:solidFill>
                          <a:srgbClr val="000000"/>
                        </a:solidFill>
                        <a:effectLst/>
                        <a:latin typeface="Calibri" panose="020F0502020204030204" pitchFamily="34" charset="0"/>
                      </a:endParaRPr>
                    </a:p>
                  </a:txBody>
                  <a:tcPr marL="5703" marR="5703" marT="5703" marB="0" anchor="b"/>
                </a:tc>
                <a:extLst>
                  <a:ext uri="{0D108BD9-81ED-4DB2-BD59-A6C34878D82A}">
                    <a16:rowId xmlns:a16="http://schemas.microsoft.com/office/drawing/2014/main" val="878415283"/>
                  </a:ext>
                </a:extLst>
              </a:tr>
              <a:tr h="141123">
                <a:tc>
                  <a:txBody>
                    <a:bodyPr/>
                    <a:lstStyle/>
                    <a:p>
                      <a:pPr algn="l" fontAlgn="b"/>
                      <a:r>
                        <a:rPr lang="es-MX" sz="1000" u="none" strike="noStrike">
                          <a:effectLst/>
                        </a:rPr>
                        <a:t>San Luis Potosí</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627,503</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45,867</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38,362</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5,699</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NA</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296</a:t>
                      </a:r>
                      <a:endParaRPr lang="es-MX" sz="1000" b="0" i="0" u="none" strike="noStrike">
                        <a:solidFill>
                          <a:srgbClr val="000000"/>
                        </a:solidFill>
                        <a:effectLst/>
                        <a:latin typeface="Calibri" panose="020F0502020204030204" pitchFamily="34" charset="0"/>
                      </a:endParaRPr>
                    </a:p>
                  </a:txBody>
                  <a:tcPr marL="5703" marR="5703" marT="5703" marB="0" anchor="b"/>
                </a:tc>
                <a:extLst>
                  <a:ext uri="{0D108BD9-81ED-4DB2-BD59-A6C34878D82A}">
                    <a16:rowId xmlns:a16="http://schemas.microsoft.com/office/drawing/2014/main" val="3440142336"/>
                  </a:ext>
                </a:extLst>
              </a:tr>
              <a:tr h="141123">
                <a:tc>
                  <a:txBody>
                    <a:bodyPr/>
                    <a:lstStyle/>
                    <a:p>
                      <a:pPr algn="l" fontAlgn="b"/>
                      <a:r>
                        <a:rPr lang="es-MX" sz="1000" u="none" strike="noStrike">
                          <a:effectLst/>
                        </a:rPr>
                        <a:t>Sinaloa</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625,136</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46,268</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23,486</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3,083</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NA</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227</a:t>
                      </a:r>
                      <a:endParaRPr lang="es-MX" sz="1000" b="0" i="0" u="none" strike="noStrike">
                        <a:solidFill>
                          <a:srgbClr val="000000"/>
                        </a:solidFill>
                        <a:effectLst/>
                        <a:latin typeface="Calibri" panose="020F0502020204030204" pitchFamily="34" charset="0"/>
                      </a:endParaRPr>
                    </a:p>
                  </a:txBody>
                  <a:tcPr marL="5703" marR="5703" marT="5703" marB="0" anchor="b"/>
                </a:tc>
                <a:extLst>
                  <a:ext uri="{0D108BD9-81ED-4DB2-BD59-A6C34878D82A}">
                    <a16:rowId xmlns:a16="http://schemas.microsoft.com/office/drawing/2014/main" val="3270075187"/>
                  </a:ext>
                </a:extLst>
              </a:tr>
              <a:tr h="141123">
                <a:tc>
                  <a:txBody>
                    <a:bodyPr/>
                    <a:lstStyle/>
                    <a:p>
                      <a:pPr algn="l" fontAlgn="b"/>
                      <a:r>
                        <a:rPr lang="es-MX" sz="1000" u="none" strike="noStrike">
                          <a:effectLst/>
                        </a:rPr>
                        <a:t>Sonora</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1,094,860</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127,873</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18,197</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7,067</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729</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1,123</a:t>
                      </a:r>
                      <a:endParaRPr lang="es-MX" sz="1000" b="0" i="0" u="none" strike="noStrike">
                        <a:solidFill>
                          <a:srgbClr val="000000"/>
                        </a:solidFill>
                        <a:effectLst/>
                        <a:latin typeface="Calibri" panose="020F0502020204030204" pitchFamily="34" charset="0"/>
                      </a:endParaRPr>
                    </a:p>
                  </a:txBody>
                  <a:tcPr marL="5703" marR="5703" marT="5703" marB="0" anchor="b"/>
                </a:tc>
                <a:extLst>
                  <a:ext uri="{0D108BD9-81ED-4DB2-BD59-A6C34878D82A}">
                    <a16:rowId xmlns:a16="http://schemas.microsoft.com/office/drawing/2014/main" val="2312428108"/>
                  </a:ext>
                </a:extLst>
              </a:tr>
              <a:tr h="141123">
                <a:tc>
                  <a:txBody>
                    <a:bodyPr/>
                    <a:lstStyle/>
                    <a:p>
                      <a:pPr algn="l" fontAlgn="b"/>
                      <a:r>
                        <a:rPr lang="es-MX" sz="1000" u="none" strike="noStrike">
                          <a:effectLst/>
                        </a:rPr>
                        <a:t>Tabasco</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608,693</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60,448</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58,271</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2,765</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NA</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121</a:t>
                      </a:r>
                      <a:endParaRPr lang="es-MX" sz="1000" b="0" i="0" u="none" strike="noStrike">
                        <a:solidFill>
                          <a:srgbClr val="000000"/>
                        </a:solidFill>
                        <a:effectLst/>
                        <a:latin typeface="Calibri" panose="020F0502020204030204" pitchFamily="34" charset="0"/>
                      </a:endParaRPr>
                    </a:p>
                  </a:txBody>
                  <a:tcPr marL="5703" marR="5703" marT="5703" marB="0" anchor="b"/>
                </a:tc>
                <a:extLst>
                  <a:ext uri="{0D108BD9-81ED-4DB2-BD59-A6C34878D82A}">
                    <a16:rowId xmlns:a16="http://schemas.microsoft.com/office/drawing/2014/main" val="349077050"/>
                  </a:ext>
                </a:extLst>
              </a:tr>
              <a:tr h="141123">
                <a:tc>
                  <a:txBody>
                    <a:bodyPr/>
                    <a:lstStyle/>
                    <a:p>
                      <a:pPr algn="l" fontAlgn="b"/>
                      <a:r>
                        <a:rPr lang="es-MX" sz="1000" u="none" strike="noStrike">
                          <a:effectLst/>
                        </a:rPr>
                        <a:t>Tamaulipas</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656,256</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53,000</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44,048</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9,506</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193</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1,446</a:t>
                      </a:r>
                      <a:endParaRPr lang="es-MX" sz="1000" b="0" i="0" u="none" strike="noStrike">
                        <a:solidFill>
                          <a:srgbClr val="000000"/>
                        </a:solidFill>
                        <a:effectLst/>
                        <a:latin typeface="Calibri" panose="020F0502020204030204" pitchFamily="34" charset="0"/>
                      </a:endParaRPr>
                    </a:p>
                  </a:txBody>
                  <a:tcPr marL="5703" marR="5703" marT="5703" marB="0" anchor="b"/>
                </a:tc>
                <a:extLst>
                  <a:ext uri="{0D108BD9-81ED-4DB2-BD59-A6C34878D82A}">
                    <a16:rowId xmlns:a16="http://schemas.microsoft.com/office/drawing/2014/main" val="4212982627"/>
                  </a:ext>
                </a:extLst>
              </a:tr>
              <a:tr h="141123">
                <a:tc>
                  <a:txBody>
                    <a:bodyPr/>
                    <a:lstStyle/>
                    <a:p>
                      <a:pPr algn="l" fontAlgn="b"/>
                      <a:r>
                        <a:rPr lang="es-MX" sz="1000" u="none" strike="noStrike">
                          <a:effectLst/>
                        </a:rPr>
                        <a:t>Tlaxcala</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365,889</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36,922</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6,369</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2,326</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30</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142</a:t>
                      </a:r>
                      <a:endParaRPr lang="es-MX" sz="1000" b="0" i="0" u="none" strike="noStrike">
                        <a:solidFill>
                          <a:srgbClr val="000000"/>
                        </a:solidFill>
                        <a:effectLst/>
                        <a:latin typeface="Calibri" panose="020F0502020204030204" pitchFamily="34" charset="0"/>
                      </a:endParaRPr>
                    </a:p>
                  </a:txBody>
                  <a:tcPr marL="5703" marR="5703" marT="5703" marB="0" anchor="b"/>
                </a:tc>
                <a:extLst>
                  <a:ext uri="{0D108BD9-81ED-4DB2-BD59-A6C34878D82A}">
                    <a16:rowId xmlns:a16="http://schemas.microsoft.com/office/drawing/2014/main" val="1026395984"/>
                  </a:ext>
                </a:extLst>
              </a:tr>
              <a:tr h="141123">
                <a:tc>
                  <a:txBody>
                    <a:bodyPr/>
                    <a:lstStyle/>
                    <a:p>
                      <a:pPr algn="l" fontAlgn="b"/>
                      <a:r>
                        <a:rPr lang="es-MX" sz="1000" u="none" strike="noStrike">
                          <a:effectLst/>
                        </a:rPr>
                        <a:t>Veracruz </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1,459,220</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115,537</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60,758</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6,095</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104</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194</a:t>
                      </a:r>
                      <a:endParaRPr lang="es-MX" sz="1000" b="0" i="0" u="none" strike="noStrike">
                        <a:solidFill>
                          <a:srgbClr val="000000"/>
                        </a:solidFill>
                        <a:effectLst/>
                        <a:latin typeface="Calibri" panose="020F0502020204030204" pitchFamily="34" charset="0"/>
                      </a:endParaRPr>
                    </a:p>
                  </a:txBody>
                  <a:tcPr marL="5703" marR="5703" marT="5703" marB="0" anchor="b"/>
                </a:tc>
                <a:extLst>
                  <a:ext uri="{0D108BD9-81ED-4DB2-BD59-A6C34878D82A}">
                    <a16:rowId xmlns:a16="http://schemas.microsoft.com/office/drawing/2014/main" val="2392750110"/>
                  </a:ext>
                </a:extLst>
              </a:tr>
              <a:tr h="141123">
                <a:tc>
                  <a:txBody>
                    <a:bodyPr/>
                    <a:lstStyle/>
                    <a:p>
                      <a:pPr algn="l" fontAlgn="b"/>
                      <a:r>
                        <a:rPr lang="es-MX" sz="1000" u="none" strike="noStrike">
                          <a:effectLst/>
                        </a:rPr>
                        <a:t>Yucatán</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422,091</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44,415</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13,129</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3,417</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30</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416</a:t>
                      </a:r>
                      <a:endParaRPr lang="es-MX" sz="1000" b="0" i="0" u="none" strike="noStrike">
                        <a:solidFill>
                          <a:srgbClr val="000000"/>
                        </a:solidFill>
                        <a:effectLst/>
                        <a:latin typeface="Calibri" panose="020F0502020204030204" pitchFamily="34" charset="0"/>
                      </a:endParaRPr>
                    </a:p>
                  </a:txBody>
                  <a:tcPr marL="5703" marR="5703" marT="5703" marB="0" anchor="b"/>
                </a:tc>
                <a:extLst>
                  <a:ext uri="{0D108BD9-81ED-4DB2-BD59-A6C34878D82A}">
                    <a16:rowId xmlns:a16="http://schemas.microsoft.com/office/drawing/2014/main" val="1581467622"/>
                  </a:ext>
                </a:extLst>
              </a:tr>
              <a:tr h="141123">
                <a:tc>
                  <a:txBody>
                    <a:bodyPr/>
                    <a:lstStyle/>
                    <a:p>
                      <a:pPr algn="l" fontAlgn="b"/>
                      <a:r>
                        <a:rPr lang="es-MX" sz="1000" u="none" strike="noStrike">
                          <a:effectLst/>
                        </a:rPr>
                        <a:t>Zacatecas</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285,913</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22,918</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21,070</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6,357</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NA</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ctr" fontAlgn="b"/>
                      <a:r>
                        <a:rPr lang="es-MX" sz="1000" u="none" strike="noStrike">
                          <a:effectLst/>
                        </a:rPr>
                        <a:t>587</a:t>
                      </a:r>
                      <a:endParaRPr lang="es-MX" sz="1000" b="0" i="0" u="none" strike="noStrike">
                        <a:solidFill>
                          <a:srgbClr val="000000"/>
                        </a:solidFill>
                        <a:effectLst/>
                        <a:latin typeface="Calibri" panose="020F0502020204030204" pitchFamily="34" charset="0"/>
                      </a:endParaRPr>
                    </a:p>
                  </a:txBody>
                  <a:tcPr marL="5703" marR="5703" marT="5703" marB="0" anchor="b"/>
                </a:tc>
                <a:extLst>
                  <a:ext uri="{0D108BD9-81ED-4DB2-BD59-A6C34878D82A}">
                    <a16:rowId xmlns:a16="http://schemas.microsoft.com/office/drawing/2014/main" val="2445479578"/>
                  </a:ext>
                </a:extLst>
              </a:tr>
              <a:tr h="733330">
                <a:tc>
                  <a:txBody>
                    <a:bodyPr/>
                    <a:lstStyle/>
                    <a:p>
                      <a:pPr algn="l" fontAlgn="b"/>
                      <a:r>
                        <a:rPr lang="es-MX" sz="1000" u="none" strike="noStrike">
                          <a:effectLst/>
                        </a:rPr>
                        <a:t>Fuente</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l" fontAlgn="b"/>
                      <a:r>
                        <a:rPr lang="es-MX" sz="1000" u="none" strike="noStrike">
                          <a:effectLst/>
                        </a:rPr>
                        <a:t>ENVIPE 2019</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l" fontAlgn="b"/>
                      <a:r>
                        <a:rPr lang="es-MX" sz="1000" u="none" strike="noStrike">
                          <a:effectLst/>
                        </a:rPr>
                        <a:t>ENVIPE 2019</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l" fontAlgn="b"/>
                      <a:r>
                        <a:rPr lang="es-MX" sz="1000" u="none" strike="noStrike">
                          <a:effectLst/>
                        </a:rPr>
                        <a:t>SESNSP (incidencia delictiva fuero común, reporte por entidad federativa)</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l" fontAlgn="b"/>
                      <a:r>
                        <a:rPr lang="es-MX" sz="1000" u="none" strike="noStrike">
                          <a:effectLst/>
                        </a:rPr>
                        <a:t>CNPJE 2019</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l" fontAlgn="b"/>
                      <a:r>
                        <a:rPr lang="es-MX" sz="1000" u="none" strike="noStrike">
                          <a:effectLst/>
                        </a:rPr>
                        <a:t>CNIJE 2019</a:t>
                      </a:r>
                      <a:endParaRPr lang="es-MX" sz="1000" b="0" i="0" u="none" strike="noStrike">
                        <a:solidFill>
                          <a:srgbClr val="000000"/>
                        </a:solidFill>
                        <a:effectLst/>
                        <a:latin typeface="Calibri" panose="020F0502020204030204" pitchFamily="34" charset="0"/>
                      </a:endParaRPr>
                    </a:p>
                  </a:txBody>
                  <a:tcPr marL="5703" marR="5703" marT="5703" marB="0" anchor="b"/>
                </a:tc>
                <a:tc>
                  <a:txBody>
                    <a:bodyPr/>
                    <a:lstStyle/>
                    <a:p>
                      <a:pPr algn="l" fontAlgn="b"/>
                      <a:r>
                        <a:rPr lang="es-MX" sz="1000" u="none" strike="noStrike" dirty="0">
                          <a:effectLst/>
                        </a:rPr>
                        <a:t>CNIJE 2019</a:t>
                      </a:r>
                      <a:endParaRPr lang="es-MX" sz="1000" b="0" i="0" u="none" strike="noStrike" dirty="0">
                        <a:solidFill>
                          <a:srgbClr val="000000"/>
                        </a:solidFill>
                        <a:effectLst/>
                        <a:latin typeface="Calibri" panose="020F0502020204030204" pitchFamily="34" charset="0"/>
                      </a:endParaRPr>
                    </a:p>
                  </a:txBody>
                  <a:tcPr marL="5703" marR="5703" marT="5703" marB="0" anchor="b"/>
                </a:tc>
                <a:extLst>
                  <a:ext uri="{0D108BD9-81ED-4DB2-BD59-A6C34878D82A}">
                    <a16:rowId xmlns:a16="http://schemas.microsoft.com/office/drawing/2014/main" val="4080158493"/>
                  </a:ext>
                </a:extLst>
              </a:tr>
            </a:tbl>
          </a:graphicData>
        </a:graphic>
      </p:graphicFrame>
    </p:spTree>
    <p:extLst>
      <p:ext uri="{BB962C8B-B14F-4D97-AF65-F5344CB8AC3E}">
        <p14:creationId xmlns:p14="http://schemas.microsoft.com/office/powerpoint/2010/main" val="1319208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E6B045-329E-B040-B7D1-2E28D679C5BA}"/>
              </a:ext>
            </a:extLst>
          </p:cNvPr>
          <p:cNvSpPr>
            <a:spLocks noGrp="1"/>
          </p:cNvSpPr>
          <p:nvPr>
            <p:ph type="title"/>
          </p:nvPr>
        </p:nvSpPr>
        <p:spPr/>
        <p:txBody>
          <a:bodyPr/>
          <a:lstStyle/>
          <a:p>
            <a:r>
              <a:rPr lang="es-MX" dirty="0"/>
              <a:t>Iniciativa</a:t>
            </a:r>
          </a:p>
        </p:txBody>
      </p:sp>
      <p:pic>
        <p:nvPicPr>
          <p:cNvPr id="5" name="Imagen 4">
            <a:extLst>
              <a:ext uri="{FF2B5EF4-FFF2-40B4-BE49-F238E27FC236}">
                <a16:creationId xmlns:a16="http://schemas.microsoft.com/office/drawing/2014/main" id="{E6C78B76-F5EE-8441-A9A1-1CE3D35C3195}"/>
              </a:ext>
            </a:extLst>
          </p:cNvPr>
          <p:cNvPicPr>
            <a:picLocks noChangeAspect="1"/>
          </p:cNvPicPr>
          <p:nvPr/>
        </p:nvPicPr>
        <p:blipFill>
          <a:blip r:embed="rId2"/>
          <a:stretch>
            <a:fillRect/>
          </a:stretch>
        </p:blipFill>
        <p:spPr>
          <a:xfrm>
            <a:off x="457200" y="1493959"/>
            <a:ext cx="4633411" cy="3870081"/>
          </a:xfrm>
          <a:prstGeom prst="rect">
            <a:avLst/>
          </a:prstGeom>
        </p:spPr>
      </p:pic>
      <p:pic>
        <p:nvPicPr>
          <p:cNvPr id="6" name="Imagen 5">
            <a:extLst>
              <a:ext uri="{FF2B5EF4-FFF2-40B4-BE49-F238E27FC236}">
                <a16:creationId xmlns:a16="http://schemas.microsoft.com/office/drawing/2014/main" id="{EA902F12-680C-F94C-96DA-CACD8F4DD21A}"/>
              </a:ext>
            </a:extLst>
          </p:cNvPr>
          <p:cNvPicPr>
            <a:picLocks noChangeAspect="1"/>
          </p:cNvPicPr>
          <p:nvPr/>
        </p:nvPicPr>
        <p:blipFill>
          <a:blip r:embed="rId3"/>
          <a:stretch>
            <a:fillRect/>
          </a:stretch>
        </p:blipFill>
        <p:spPr>
          <a:xfrm>
            <a:off x="4717561" y="2368549"/>
            <a:ext cx="3835400" cy="2120900"/>
          </a:xfrm>
          <a:prstGeom prst="rect">
            <a:avLst/>
          </a:prstGeom>
        </p:spPr>
      </p:pic>
    </p:spTree>
    <p:extLst>
      <p:ext uri="{BB962C8B-B14F-4D97-AF65-F5344CB8AC3E}">
        <p14:creationId xmlns:p14="http://schemas.microsoft.com/office/powerpoint/2010/main" val="3662472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PT_Mesa de trabajo 1 c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 y="-48572"/>
            <a:ext cx="9347200" cy="6982468"/>
          </a:xfrm>
          <a:prstGeom prst="rect">
            <a:avLst/>
          </a:prstGeom>
        </p:spPr>
      </p:pic>
      <p:pic>
        <p:nvPicPr>
          <p:cNvPr id="3" name="Imagen 2">
            <a:extLst>
              <a:ext uri="{FF2B5EF4-FFF2-40B4-BE49-F238E27FC236}">
                <a16:creationId xmlns:a16="http://schemas.microsoft.com/office/drawing/2014/main" id="{5D4CCE6E-2295-464A-BE88-8FD6BC75103D}"/>
              </a:ext>
            </a:extLst>
          </p:cNvPr>
          <p:cNvPicPr>
            <a:picLocks noChangeAspect="1"/>
          </p:cNvPicPr>
          <p:nvPr/>
        </p:nvPicPr>
        <p:blipFill>
          <a:blip r:embed="rId3"/>
          <a:stretch>
            <a:fillRect/>
          </a:stretch>
        </p:blipFill>
        <p:spPr>
          <a:xfrm>
            <a:off x="172528" y="2587925"/>
            <a:ext cx="7461457" cy="4175184"/>
          </a:xfrm>
          <a:prstGeom prst="rect">
            <a:avLst/>
          </a:prstGeom>
        </p:spPr>
      </p:pic>
      <p:sp>
        <p:nvSpPr>
          <p:cNvPr id="4" name="Título 3">
            <a:extLst>
              <a:ext uri="{FF2B5EF4-FFF2-40B4-BE49-F238E27FC236}">
                <a16:creationId xmlns:a16="http://schemas.microsoft.com/office/drawing/2014/main" id="{EBE60193-AF0C-9448-BBD9-F6CFF876A845}"/>
              </a:ext>
            </a:extLst>
          </p:cNvPr>
          <p:cNvSpPr>
            <a:spLocks noGrp="1"/>
          </p:cNvSpPr>
          <p:nvPr>
            <p:ph type="title"/>
          </p:nvPr>
        </p:nvSpPr>
        <p:spPr>
          <a:xfrm>
            <a:off x="172528" y="317500"/>
            <a:ext cx="3778370" cy="2011631"/>
          </a:xfrm>
        </p:spPr>
        <p:txBody>
          <a:bodyPr>
            <a:normAutofit/>
          </a:bodyPr>
          <a:lstStyle/>
          <a:p>
            <a:r>
              <a:rPr lang="es-MX" sz="1800" dirty="0">
                <a:latin typeface="Times" pitchFamily="2" charset="0"/>
              </a:rPr>
              <a:t>“Un tercio de los Adultos en México refirieron haber tenido algún conflicto o enfrentamiento en su vida cotidiana durante los últimos tres meses…” </a:t>
            </a:r>
          </a:p>
        </p:txBody>
      </p:sp>
      <p:sp>
        <p:nvSpPr>
          <p:cNvPr id="7" name="Rectángulo 6">
            <a:extLst>
              <a:ext uri="{FF2B5EF4-FFF2-40B4-BE49-F238E27FC236}">
                <a16:creationId xmlns:a16="http://schemas.microsoft.com/office/drawing/2014/main" id="{116EE5EE-8351-F047-B4B6-1B838B10CF81}"/>
              </a:ext>
            </a:extLst>
          </p:cNvPr>
          <p:cNvSpPr/>
          <p:nvPr/>
        </p:nvSpPr>
        <p:spPr>
          <a:xfrm>
            <a:off x="4063041" y="1029181"/>
            <a:ext cx="4572000" cy="1200329"/>
          </a:xfrm>
          <a:prstGeom prst="rect">
            <a:avLst/>
          </a:prstGeom>
        </p:spPr>
        <p:txBody>
          <a:bodyPr>
            <a:spAutoFit/>
          </a:bodyPr>
          <a:lstStyle/>
          <a:p>
            <a:r>
              <a:rPr lang="es-MX" dirty="0">
                <a:solidFill>
                  <a:srgbClr val="000000"/>
                </a:solidFill>
                <a:latin typeface="Times" pitchFamily="2" charset="0"/>
                <a:ea typeface="Calibri" panose="020F0502020204030204" pitchFamily="34" charset="0"/>
                <a:cs typeface="Times New Roman" panose="02020603050405020304" pitchFamily="18" charset="0"/>
              </a:rPr>
              <a:t>“…hay 17 ciudades en las que más del 40% de la población refirió haber sufrido conflictos o enfrentamientos, y 3 de esas ciudades registran una conflictividad superior al 60%.”</a:t>
            </a:r>
            <a:r>
              <a:rPr lang="es-MX" dirty="0"/>
              <a:t> </a:t>
            </a:r>
          </a:p>
        </p:txBody>
      </p:sp>
    </p:spTree>
    <p:extLst>
      <p:ext uri="{BB962C8B-B14F-4D97-AF65-F5344CB8AC3E}">
        <p14:creationId xmlns:p14="http://schemas.microsoft.com/office/powerpoint/2010/main" val="3298090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PT_Mesa de trabajo 1 c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 y="-48572"/>
            <a:ext cx="9347200" cy="6982468"/>
          </a:xfrm>
          <a:prstGeom prst="rect">
            <a:avLst/>
          </a:prstGeom>
        </p:spPr>
      </p:pic>
      <p:pic>
        <p:nvPicPr>
          <p:cNvPr id="9" name="Imagen 8">
            <a:extLst>
              <a:ext uri="{FF2B5EF4-FFF2-40B4-BE49-F238E27FC236}">
                <a16:creationId xmlns:a16="http://schemas.microsoft.com/office/drawing/2014/main" id="{B4DBEC91-F37A-0B48-AD0A-DFC7831EC86B}"/>
              </a:ext>
            </a:extLst>
          </p:cNvPr>
          <p:cNvPicPr/>
          <p:nvPr/>
        </p:nvPicPr>
        <p:blipFill rotWithShape="1">
          <a:blip r:embed="rId3">
            <a:extLst>
              <a:ext uri="{28A0092B-C50C-407E-A947-70E740481C1C}">
                <a14:useLocalDpi xmlns:a14="http://schemas.microsoft.com/office/drawing/2010/main" val="0"/>
              </a:ext>
            </a:extLst>
          </a:blip>
          <a:srcRect l="11883" t="31568" r="12003" b="25361"/>
          <a:stretch/>
        </p:blipFill>
        <p:spPr bwMode="auto">
          <a:xfrm>
            <a:off x="0" y="1923691"/>
            <a:ext cx="7530860" cy="2475780"/>
          </a:xfrm>
          <a:prstGeom prst="rect">
            <a:avLst/>
          </a:prstGeom>
          <a:ln>
            <a:noFill/>
          </a:ln>
          <a:extLst>
            <a:ext uri="{53640926-AAD7-44D8-BBD7-CCE9431645EC}">
              <a14:shadowObscured xmlns:a14="http://schemas.microsoft.com/office/drawing/2010/main"/>
            </a:ext>
          </a:extLst>
        </p:spPr>
      </p:pic>
      <p:pic>
        <p:nvPicPr>
          <p:cNvPr id="10" name="Imagen 9">
            <a:extLst>
              <a:ext uri="{FF2B5EF4-FFF2-40B4-BE49-F238E27FC236}">
                <a16:creationId xmlns:a16="http://schemas.microsoft.com/office/drawing/2014/main" id="{AEE51C0C-4DBA-6A48-93D7-2E4B25843636}"/>
              </a:ext>
            </a:extLst>
          </p:cNvPr>
          <p:cNvPicPr/>
          <p:nvPr/>
        </p:nvPicPr>
        <p:blipFill rotWithShape="1">
          <a:blip r:embed="rId3">
            <a:extLst>
              <a:ext uri="{28A0092B-C50C-407E-A947-70E740481C1C}">
                <a14:useLocalDpi xmlns:a14="http://schemas.microsoft.com/office/drawing/2010/main" val="0"/>
              </a:ext>
            </a:extLst>
          </a:blip>
          <a:srcRect l="11883" t="31568" r="12003" b="25361"/>
          <a:stretch/>
        </p:blipFill>
        <p:spPr bwMode="auto">
          <a:xfrm>
            <a:off x="0" y="1736122"/>
            <a:ext cx="8991600" cy="314067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67316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Marcador de contenido 1">
            <a:extLst>
              <a:ext uri="{FF2B5EF4-FFF2-40B4-BE49-F238E27FC236}">
                <a16:creationId xmlns:a16="http://schemas.microsoft.com/office/drawing/2014/main" id="{3C7A6035-6F70-6B40-B347-E07764AA46FF}"/>
              </a:ext>
            </a:extLst>
          </p:cNvPr>
          <p:cNvPicPr>
            <a:picLocks noChangeAspect="1"/>
          </p:cNvPicPr>
          <p:nvPr/>
        </p:nvPicPr>
        <p:blipFill rotWithShape="1">
          <a:blip r:embed="rId2"/>
          <a:srcRect t="4700"/>
          <a:stretch/>
        </p:blipFill>
        <p:spPr>
          <a:xfrm>
            <a:off x="4511330" y="-1"/>
            <a:ext cx="4632671" cy="2937954"/>
          </a:xfrm>
          <a:prstGeom prst="rect">
            <a:avLst/>
          </a:prstGeom>
        </p:spPr>
      </p:pic>
      <p:pic>
        <p:nvPicPr>
          <p:cNvPr id="6" name="Imagen 5">
            <a:extLst>
              <a:ext uri="{FF2B5EF4-FFF2-40B4-BE49-F238E27FC236}">
                <a16:creationId xmlns:a16="http://schemas.microsoft.com/office/drawing/2014/main" id="{4B9EF77B-BE12-7741-9396-353F9FD016F5}"/>
              </a:ext>
            </a:extLst>
          </p:cNvPr>
          <p:cNvPicPr>
            <a:picLocks noChangeAspect="1"/>
          </p:cNvPicPr>
          <p:nvPr/>
        </p:nvPicPr>
        <p:blipFill rotWithShape="1">
          <a:blip r:embed="rId3"/>
          <a:srcRect l="14411" r="2" b="2"/>
          <a:stretch/>
        </p:blipFill>
        <p:spPr>
          <a:xfrm>
            <a:off x="3152728" y="2937953"/>
            <a:ext cx="5991270" cy="3920047"/>
          </a:xfrm>
          <a:prstGeom prst="rect">
            <a:avLst/>
          </a:prstGeom>
        </p:spPr>
      </p:pic>
      <p:sp>
        <p:nvSpPr>
          <p:cNvPr id="60" name="Freeform: Shape 59">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589485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Freeform: Shape 61">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5573380"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itle 1"/>
          <p:cNvSpPr>
            <a:spLocks noGrp="1"/>
          </p:cNvSpPr>
          <p:nvPr>
            <p:ph type="title"/>
          </p:nvPr>
        </p:nvSpPr>
        <p:spPr>
          <a:xfrm>
            <a:off x="603504" y="365125"/>
            <a:ext cx="3949616" cy="1325563"/>
          </a:xfrm>
        </p:spPr>
        <p:txBody>
          <a:bodyPr>
            <a:normAutofit/>
          </a:bodyPr>
          <a:lstStyle/>
          <a:p>
            <a:r>
              <a:rPr lang="en-US" dirty="0" err="1"/>
              <a:t>Barandilla</a:t>
            </a:r>
            <a:endParaRPr lang="en-US" dirty="0"/>
          </a:p>
        </p:txBody>
      </p:sp>
      <p:sp>
        <p:nvSpPr>
          <p:cNvPr id="13" name="Content Placeholder 12">
            <a:extLst>
              <a:ext uri="{FF2B5EF4-FFF2-40B4-BE49-F238E27FC236}">
                <a16:creationId xmlns:a16="http://schemas.microsoft.com/office/drawing/2014/main" id="{48625D7B-0640-4ADD-9F83-4AA4A09D9CF4}"/>
              </a:ext>
            </a:extLst>
          </p:cNvPr>
          <p:cNvSpPr>
            <a:spLocks noGrp="1"/>
          </p:cNvSpPr>
          <p:nvPr>
            <p:ph idx="1"/>
          </p:nvPr>
        </p:nvSpPr>
        <p:spPr>
          <a:xfrm>
            <a:off x="603504" y="2022601"/>
            <a:ext cx="2956124" cy="4154361"/>
          </a:xfrm>
        </p:spPr>
        <p:txBody>
          <a:bodyPr>
            <a:normAutofit/>
          </a:bodyPr>
          <a:lstStyle/>
          <a:p>
            <a:r>
              <a:rPr lang="en-US" sz="2000" dirty="0" err="1"/>
              <a:t>Multa</a:t>
            </a:r>
            <a:r>
              <a:rPr lang="en-US" sz="2000" dirty="0"/>
              <a:t> $35.00</a:t>
            </a:r>
          </a:p>
          <a:p>
            <a:r>
              <a:rPr lang="en-US" sz="2000" dirty="0" err="1"/>
              <a:t>Arresto</a:t>
            </a:r>
            <a:r>
              <a:rPr lang="en-US" sz="2000" dirty="0"/>
              <a:t> hasta por 36 Horas</a:t>
            </a:r>
          </a:p>
        </p:txBody>
      </p:sp>
    </p:spTree>
    <p:extLst>
      <p:ext uri="{BB962C8B-B14F-4D97-AF65-F5344CB8AC3E}">
        <p14:creationId xmlns:p14="http://schemas.microsoft.com/office/powerpoint/2010/main" val="309002066"/>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9A42C7B2-7BD6-433A-95AB-5AA4F44B5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88B1A855-2364-6947-B0B8-62C3C678FA8C}"/>
              </a:ext>
            </a:extLst>
          </p:cNvPr>
          <p:cNvPicPr>
            <a:picLocks noChangeAspect="1"/>
          </p:cNvPicPr>
          <p:nvPr/>
        </p:nvPicPr>
        <p:blipFill rotWithShape="1">
          <a:blip r:embed="rId2"/>
          <a:srcRect l="31791" r="12836" b="-1"/>
          <a:stretch/>
        </p:blipFill>
        <p:spPr>
          <a:xfrm>
            <a:off x="-4" y="10"/>
            <a:ext cx="5732059" cy="6857990"/>
          </a:xfrm>
          <a:prstGeom prst="rect">
            <a:avLst/>
          </a:prstGeom>
        </p:spPr>
      </p:pic>
      <p:sp>
        <p:nvSpPr>
          <p:cNvPr id="39" name="Rectangle 38">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447" y="3986129"/>
            <a:ext cx="4716196" cy="2253231"/>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1"/>
          <p:cNvSpPr>
            <a:spLocks noGrp="1"/>
          </p:cNvSpPr>
          <p:nvPr>
            <p:ph type="title"/>
          </p:nvPr>
        </p:nvSpPr>
        <p:spPr>
          <a:xfrm>
            <a:off x="630936" y="4152624"/>
            <a:ext cx="1584198" cy="1920240"/>
          </a:xfrm>
        </p:spPr>
        <p:txBody>
          <a:bodyPr>
            <a:normAutofit/>
          </a:bodyPr>
          <a:lstStyle/>
          <a:p>
            <a:r>
              <a:rPr lang="en-US" sz="2100"/>
              <a:t>Multas </a:t>
            </a:r>
            <a:br>
              <a:rPr lang="en-US" sz="2100"/>
            </a:br>
            <a:r>
              <a:rPr lang="en-US" sz="2100"/>
              <a:t>con GARANTÍA</a:t>
            </a:r>
          </a:p>
        </p:txBody>
      </p:sp>
      <p:pic>
        <p:nvPicPr>
          <p:cNvPr id="4" name="Imagen 3">
            <a:extLst>
              <a:ext uri="{FF2B5EF4-FFF2-40B4-BE49-F238E27FC236}">
                <a16:creationId xmlns:a16="http://schemas.microsoft.com/office/drawing/2014/main" id="{C1E85A47-BC25-734F-A629-48990CE58990}"/>
              </a:ext>
            </a:extLst>
          </p:cNvPr>
          <p:cNvPicPr>
            <a:picLocks noChangeAspect="1"/>
          </p:cNvPicPr>
          <p:nvPr/>
        </p:nvPicPr>
        <p:blipFill rotWithShape="1">
          <a:blip r:embed="rId3"/>
          <a:srcRect l="28003" r="34910" b="2"/>
          <a:stretch/>
        </p:blipFill>
        <p:spPr>
          <a:xfrm>
            <a:off x="5857090" y="1"/>
            <a:ext cx="3286910" cy="3345645"/>
          </a:xfrm>
          <a:prstGeom prst="rect">
            <a:avLst/>
          </a:prstGeom>
        </p:spPr>
      </p:pic>
      <p:sp>
        <p:nvSpPr>
          <p:cNvPr id="41" name="Rectangle 40">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1401" y="47845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12880" y="5105887"/>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ontent Placeholder 12">
            <a:extLst>
              <a:ext uri="{FF2B5EF4-FFF2-40B4-BE49-F238E27FC236}">
                <a16:creationId xmlns:a16="http://schemas.microsoft.com/office/drawing/2014/main" id="{48625D7B-0640-4ADD-9F83-4AA4A09D9CF4}"/>
              </a:ext>
            </a:extLst>
          </p:cNvPr>
          <p:cNvSpPr>
            <a:spLocks noGrp="1"/>
          </p:cNvSpPr>
          <p:nvPr>
            <p:ph idx="1"/>
          </p:nvPr>
        </p:nvSpPr>
        <p:spPr>
          <a:xfrm>
            <a:off x="2523744" y="4151376"/>
            <a:ext cx="2489454" cy="1920240"/>
          </a:xfrm>
        </p:spPr>
        <p:txBody>
          <a:bodyPr anchor="ctr">
            <a:normAutofit/>
          </a:bodyPr>
          <a:lstStyle/>
          <a:p>
            <a:pPr marL="0" indent="0">
              <a:buNone/>
            </a:pPr>
            <a:endParaRPr lang="en-US" sz="1500"/>
          </a:p>
          <a:p>
            <a:r>
              <a:rPr lang="en-US" sz="1500"/>
              <a:t>Licencia</a:t>
            </a:r>
          </a:p>
          <a:p>
            <a:r>
              <a:rPr lang="en-US" sz="1500"/>
              <a:t>Tarjeta de Circulación</a:t>
            </a:r>
          </a:p>
          <a:p>
            <a:r>
              <a:rPr lang="en-US" sz="1500"/>
              <a:t>Placas</a:t>
            </a:r>
          </a:p>
          <a:p>
            <a:r>
              <a:rPr lang="en-US" sz="1500"/>
              <a:t>Vehículo (Corralones)</a:t>
            </a:r>
          </a:p>
        </p:txBody>
      </p:sp>
      <p:pic>
        <p:nvPicPr>
          <p:cNvPr id="14" name="Imagen 13">
            <a:extLst>
              <a:ext uri="{FF2B5EF4-FFF2-40B4-BE49-F238E27FC236}">
                <a16:creationId xmlns:a16="http://schemas.microsoft.com/office/drawing/2014/main" id="{5988E13F-FEEF-894A-BFCD-D0889BF1F974}"/>
              </a:ext>
            </a:extLst>
          </p:cNvPr>
          <p:cNvPicPr/>
          <p:nvPr/>
        </p:nvPicPr>
        <p:blipFill rotWithShape="1">
          <a:blip r:embed="rId4">
            <a:extLst>
              <a:ext uri="{28A0092B-C50C-407E-A947-70E740481C1C}">
                <a14:useLocalDpi xmlns:a14="http://schemas.microsoft.com/office/drawing/2010/main" val="0"/>
              </a:ext>
            </a:extLst>
          </a:blip>
          <a:srcRect l="16247" r="10069" b="-1"/>
          <a:stretch/>
        </p:blipFill>
        <p:spPr>
          <a:xfrm>
            <a:off x="5857096" y="3512354"/>
            <a:ext cx="3286909" cy="3345646"/>
          </a:xfrm>
          <a:prstGeom prst="rect">
            <a:avLst/>
          </a:prstGeom>
        </p:spPr>
      </p:pic>
    </p:spTree>
    <p:extLst>
      <p:ext uri="{BB962C8B-B14F-4D97-AF65-F5344CB8AC3E}">
        <p14:creationId xmlns:p14="http://schemas.microsoft.com/office/powerpoint/2010/main" val="3712028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PT_Mesa de trabajo 1 c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 y="-48572"/>
            <a:ext cx="9347200" cy="6982468"/>
          </a:xfrm>
          <a:prstGeom prst="rect">
            <a:avLst/>
          </a:prstGeom>
        </p:spPr>
      </p:pic>
      <p:sp>
        <p:nvSpPr>
          <p:cNvPr id="9" name="Title 1"/>
          <p:cNvSpPr>
            <a:spLocks noGrp="1"/>
          </p:cNvSpPr>
          <p:nvPr>
            <p:ph type="title"/>
          </p:nvPr>
        </p:nvSpPr>
        <p:spPr>
          <a:xfrm>
            <a:off x="457200" y="274638"/>
            <a:ext cx="8229600" cy="1143000"/>
          </a:xfrm>
        </p:spPr>
        <p:txBody>
          <a:bodyPr/>
          <a:lstStyle/>
          <a:p>
            <a:r>
              <a:rPr lang="en-US" dirty="0" err="1"/>
              <a:t>Artículo</a:t>
            </a:r>
            <a:r>
              <a:rPr lang="en-US" dirty="0"/>
              <a:t> 21 </a:t>
            </a:r>
            <a:r>
              <a:rPr lang="en-US" dirty="0" err="1"/>
              <a:t>Constitucional</a:t>
            </a:r>
            <a:r>
              <a:rPr lang="en-US" dirty="0"/>
              <a:t> </a:t>
            </a:r>
          </a:p>
        </p:txBody>
      </p:sp>
      <p:sp>
        <p:nvSpPr>
          <p:cNvPr id="10" name="Content Placeholder 5"/>
          <p:cNvSpPr>
            <a:spLocks noGrp="1"/>
          </p:cNvSpPr>
          <p:nvPr>
            <p:ph idx="1"/>
          </p:nvPr>
        </p:nvSpPr>
        <p:spPr>
          <a:xfrm>
            <a:off x="457200" y="1600200"/>
            <a:ext cx="8229600" cy="4525963"/>
          </a:xfrm>
        </p:spPr>
        <p:txBody>
          <a:bodyPr>
            <a:normAutofit lnSpcReduction="10000"/>
          </a:bodyPr>
          <a:lstStyle/>
          <a:p>
            <a:pPr marL="0" indent="0">
              <a:buNone/>
            </a:pPr>
            <a:r>
              <a:rPr lang="es-MX" dirty="0"/>
              <a:t>Compete a la autoridad administrativa la aplicación de sanciones por las infracciones de los reglamentos gubernativos y de policía, las que únicamente consistirán en </a:t>
            </a:r>
            <a:r>
              <a:rPr lang="es-MX" u="sng" dirty="0">
                <a:solidFill>
                  <a:srgbClr val="FF0000"/>
                </a:solidFill>
              </a:rPr>
              <a:t>multa, arresto hasta por treinta y seis horas o en trabajo a favor de la comunidad</a:t>
            </a:r>
            <a:r>
              <a:rPr lang="es-MX" dirty="0"/>
              <a:t>; pero si el infractor no pagare la multa que se le hubiese impuesto, se permutará esta por el arresto correspondiente, que no excederá en ningún caso de treinta y seis horas. </a:t>
            </a:r>
          </a:p>
          <a:p>
            <a:pPr marL="0" indent="0">
              <a:buNone/>
            </a:pPr>
            <a:endParaRPr lang="en-US" dirty="0"/>
          </a:p>
        </p:txBody>
      </p:sp>
    </p:spTree>
    <p:extLst>
      <p:ext uri="{BB962C8B-B14F-4D97-AF65-F5344CB8AC3E}">
        <p14:creationId xmlns:p14="http://schemas.microsoft.com/office/powerpoint/2010/main" val="3081804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43B9CA2-4B31-4ACD-9A9F-B8E6C6420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a:extLst>
              <a:ext uri="{FF2B5EF4-FFF2-40B4-BE49-F238E27FC236}">
                <a16:creationId xmlns:a16="http://schemas.microsoft.com/office/drawing/2014/main" id="{41004255-FED3-D346-A93B-BF4206FD8ABC}"/>
              </a:ext>
            </a:extLst>
          </p:cNvPr>
          <p:cNvPicPr>
            <a:picLocks noChangeAspect="1"/>
          </p:cNvPicPr>
          <p:nvPr/>
        </p:nvPicPr>
        <p:blipFill rotWithShape="1">
          <a:blip r:embed="rId2"/>
          <a:srcRect t="7129" r="3" b="3"/>
          <a:stretch/>
        </p:blipFill>
        <p:spPr>
          <a:xfrm>
            <a:off x="6396990" y="10"/>
            <a:ext cx="274701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7" name="Imagen 6">
            <a:extLst>
              <a:ext uri="{FF2B5EF4-FFF2-40B4-BE49-F238E27FC236}">
                <a16:creationId xmlns:a16="http://schemas.microsoft.com/office/drawing/2014/main" id="{8B85D691-3507-604B-8006-A0E0AAE075BB}"/>
              </a:ext>
            </a:extLst>
          </p:cNvPr>
          <p:cNvPicPr>
            <a:picLocks noChangeAspect="1"/>
          </p:cNvPicPr>
          <p:nvPr/>
        </p:nvPicPr>
        <p:blipFill rotWithShape="1">
          <a:blip r:embed="rId3"/>
          <a:srcRect t="12221" r="-1" b="2695"/>
          <a:stretch/>
        </p:blipFill>
        <p:spPr>
          <a:xfrm>
            <a:off x="3836485" y="10"/>
            <a:ext cx="3088583"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5" name="Marcador de contenido 4">
            <a:extLst>
              <a:ext uri="{FF2B5EF4-FFF2-40B4-BE49-F238E27FC236}">
                <a16:creationId xmlns:a16="http://schemas.microsoft.com/office/drawing/2014/main" id="{9C41966B-122C-094F-98F9-2A1563E5059B}"/>
              </a:ext>
            </a:extLst>
          </p:cNvPr>
          <p:cNvPicPr>
            <a:picLocks noChangeAspect="1"/>
          </p:cNvPicPr>
          <p:nvPr/>
        </p:nvPicPr>
        <p:blipFill rotWithShape="1">
          <a:blip r:embed="rId4"/>
          <a:srcRect l="5548" r="7342" b="-1"/>
          <a:stretch/>
        </p:blipFill>
        <p:spPr>
          <a:xfrm>
            <a:off x="3876264" y="3456432"/>
            <a:ext cx="5267735"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16" name="Freeform: Shape 15">
            <a:extLst>
              <a:ext uri="{FF2B5EF4-FFF2-40B4-BE49-F238E27FC236}">
                <a16:creationId xmlns:a16="http://schemas.microsoft.com/office/drawing/2014/main" id="{33F94DB1-BC5D-454D-845C-7BA3A1F46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9723"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5676B86F-860B-4586-BCAA-C0650C09B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1749"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9146D0AA-4E8C-AA45-A164-7D47D9360BAA}"/>
              </a:ext>
            </a:extLst>
          </p:cNvPr>
          <p:cNvSpPr>
            <a:spLocks noGrp="1"/>
          </p:cNvSpPr>
          <p:nvPr>
            <p:ph type="title"/>
          </p:nvPr>
        </p:nvSpPr>
        <p:spPr>
          <a:xfrm>
            <a:off x="336042" y="685800"/>
            <a:ext cx="3691753" cy="1325563"/>
          </a:xfrm>
        </p:spPr>
        <p:txBody>
          <a:bodyPr>
            <a:normAutofit fontScale="90000"/>
          </a:bodyPr>
          <a:lstStyle/>
          <a:p>
            <a:r>
              <a:rPr lang="es-MX" sz="3000" dirty="0"/>
              <a:t>Reglamento de Justicia Cívica y de Tránsito</a:t>
            </a:r>
          </a:p>
        </p:txBody>
      </p:sp>
      <p:sp>
        <p:nvSpPr>
          <p:cNvPr id="20" name="Rectangle 19">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3" y="2089941"/>
            <a:ext cx="372782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ontent Placeholder 10">
            <a:extLst>
              <a:ext uri="{FF2B5EF4-FFF2-40B4-BE49-F238E27FC236}">
                <a16:creationId xmlns:a16="http://schemas.microsoft.com/office/drawing/2014/main" id="{AB73E9F1-9E62-4F8D-A5F7-4AF5D42E78D4}"/>
              </a:ext>
            </a:extLst>
          </p:cNvPr>
          <p:cNvSpPr>
            <a:spLocks noGrp="1"/>
          </p:cNvSpPr>
          <p:nvPr>
            <p:ph idx="1"/>
          </p:nvPr>
        </p:nvSpPr>
        <p:spPr>
          <a:xfrm>
            <a:off x="336042" y="2514600"/>
            <a:ext cx="3691753" cy="3666744"/>
          </a:xfrm>
        </p:spPr>
        <p:txBody>
          <a:bodyPr>
            <a:normAutofit/>
          </a:bodyPr>
          <a:lstStyle/>
          <a:p>
            <a:r>
              <a:rPr lang="en-US" sz="1700" dirty="0" err="1"/>
              <a:t>Todos</a:t>
            </a:r>
            <a:r>
              <a:rPr lang="en-US" sz="1700" dirty="0"/>
              <a:t> </a:t>
            </a:r>
            <a:r>
              <a:rPr lang="en-US" sz="1700" dirty="0" err="1"/>
              <a:t>deben</a:t>
            </a:r>
            <a:r>
              <a:rPr lang="en-US" sz="1700" dirty="0"/>
              <a:t> </a:t>
            </a:r>
            <a:r>
              <a:rPr lang="en-US" sz="1700" dirty="0" err="1"/>
              <a:t>ir</a:t>
            </a:r>
            <a:r>
              <a:rPr lang="en-US" sz="1700" dirty="0"/>
              <a:t> a Audiencia.</a:t>
            </a:r>
          </a:p>
          <a:p>
            <a:r>
              <a:rPr lang="en-US" sz="1700" dirty="0"/>
              <a:t>Se </a:t>
            </a:r>
            <a:r>
              <a:rPr lang="en-US" sz="1700" dirty="0" err="1"/>
              <a:t>privilegía</a:t>
            </a:r>
            <a:r>
              <a:rPr lang="en-US" sz="1700" dirty="0"/>
              <a:t> el </a:t>
            </a:r>
            <a:r>
              <a:rPr lang="en-US" sz="1700" dirty="0" err="1"/>
              <a:t>Trabajo</a:t>
            </a:r>
            <a:r>
              <a:rPr lang="en-US" sz="1700" dirty="0"/>
              <a:t> </a:t>
            </a:r>
            <a:r>
              <a:rPr lang="en-US" sz="1700" dirty="0" err="1"/>
              <a:t>en</a:t>
            </a:r>
            <a:r>
              <a:rPr lang="en-US" sz="1700" dirty="0"/>
              <a:t> Favor de la </a:t>
            </a:r>
            <a:r>
              <a:rPr lang="en-US" sz="1700" dirty="0" err="1"/>
              <a:t>Comunidad</a:t>
            </a:r>
            <a:endParaRPr lang="en-US" sz="1700" dirty="0"/>
          </a:p>
          <a:p>
            <a:r>
              <a:rPr lang="en-US" sz="1700" dirty="0"/>
              <a:t>Se </a:t>
            </a:r>
            <a:r>
              <a:rPr lang="en-US" sz="1700" dirty="0" err="1"/>
              <a:t>prohíbe</a:t>
            </a:r>
            <a:r>
              <a:rPr lang="en-US" sz="1700" dirty="0"/>
              <a:t> </a:t>
            </a:r>
            <a:r>
              <a:rPr lang="en-US" sz="1700" dirty="0" err="1"/>
              <a:t>retener</a:t>
            </a:r>
            <a:r>
              <a:rPr lang="en-US" sz="1700" dirty="0"/>
              <a:t> </a:t>
            </a:r>
            <a:r>
              <a:rPr lang="en-US" sz="1700" dirty="0" err="1"/>
              <a:t>garantías</a:t>
            </a:r>
            <a:endParaRPr lang="en-US" sz="1700" dirty="0"/>
          </a:p>
        </p:txBody>
      </p:sp>
    </p:spTree>
    <p:extLst>
      <p:ext uri="{BB962C8B-B14F-4D97-AF65-F5344CB8AC3E}">
        <p14:creationId xmlns:p14="http://schemas.microsoft.com/office/powerpoint/2010/main" val="757537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PT_Mesa de trabajo 1 c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 y="-48572"/>
            <a:ext cx="9347200" cy="6982468"/>
          </a:xfrm>
          <a:prstGeom prst="rect">
            <a:avLst/>
          </a:prstGeom>
        </p:spPr>
      </p:pic>
      <p:pic>
        <p:nvPicPr>
          <p:cNvPr id="7" name="Imagen 6">
            <a:extLst>
              <a:ext uri="{FF2B5EF4-FFF2-40B4-BE49-F238E27FC236}">
                <a16:creationId xmlns:a16="http://schemas.microsoft.com/office/drawing/2014/main" id="{8D99CC14-C505-144A-AB97-5C9AA1D9EC3E}"/>
              </a:ext>
            </a:extLst>
          </p:cNvPr>
          <p:cNvPicPr>
            <a:picLocks noChangeAspect="1"/>
          </p:cNvPicPr>
          <p:nvPr/>
        </p:nvPicPr>
        <p:blipFill rotWithShape="1">
          <a:blip r:embed="rId3"/>
          <a:srcRect t="15264" r="-4" b="50880"/>
          <a:stretch/>
        </p:blipFill>
        <p:spPr>
          <a:xfrm>
            <a:off x="463102" y="1760290"/>
            <a:ext cx="1738515" cy="1046342"/>
          </a:xfrm>
          <a:prstGeom prst="rect">
            <a:avLst/>
          </a:prstGeom>
        </p:spPr>
      </p:pic>
      <p:pic>
        <p:nvPicPr>
          <p:cNvPr id="11" name="Imagen 10">
            <a:extLst>
              <a:ext uri="{FF2B5EF4-FFF2-40B4-BE49-F238E27FC236}">
                <a16:creationId xmlns:a16="http://schemas.microsoft.com/office/drawing/2014/main" id="{8E24124B-F251-C745-87AD-A9E0AF184D1A}"/>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Lst>
          </a:blip>
          <a:srcRect t="931" r="-1" b="32300"/>
          <a:stretch/>
        </p:blipFill>
        <p:spPr>
          <a:xfrm>
            <a:off x="463102" y="212588"/>
            <a:ext cx="1738515" cy="1547702"/>
          </a:xfrm>
          <a:prstGeom prst="rect">
            <a:avLst/>
          </a:prstGeom>
        </p:spPr>
      </p:pic>
      <p:pic>
        <p:nvPicPr>
          <p:cNvPr id="12" name="Imagen 11">
            <a:extLst>
              <a:ext uri="{FF2B5EF4-FFF2-40B4-BE49-F238E27FC236}">
                <a16:creationId xmlns:a16="http://schemas.microsoft.com/office/drawing/2014/main" id="{C6249C76-E0B1-9248-9A2E-4C02F40513C5}"/>
              </a:ext>
            </a:extLst>
          </p:cNvPr>
          <p:cNvPicPr>
            <a:picLocks noChangeAspect="1"/>
          </p:cNvPicPr>
          <p:nvPr/>
        </p:nvPicPr>
        <p:blipFill>
          <a:blip r:embed="rId6"/>
          <a:stretch>
            <a:fillRect/>
          </a:stretch>
        </p:blipFill>
        <p:spPr>
          <a:xfrm>
            <a:off x="2205698" y="176279"/>
            <a:ext cx="3122839" cy="5143500"/>
          </a:xfrm>
          <a:prstGeom prst="rect">
            <a:avLst/>
          </a:prstGeom>
        </p:spPr>
      </p:pic>
      <p:pic>
        <p:nvPicPr>
          <p:cNvPr id="13" name="Imagen 12">
            <a:extLst>
              <a:ext uri="{FF2B5EF4-FFF2-40B4-BE49-F238E27FC236}">
                <a16:creationId xmlns:a16="http://schemas.microsoft.com/office/drawing/2014/main" id="{532BC99E-0256-C544-ACC2-3AE4B32100F0}"/>
              </a:ext>
            </a:extLst>
          </p:cNvPr>
          <p:cNvPicPr>
            <a:picLocks noChangeAspect="1"/>
          </p:cNvPicPr>
          <p:nvPr/>
        </p:nvPicPr>
        <p:blipFill>
          <a:blip r:embed="rId7"/>
          <a:stretch>
            <a:fillRect/>
          </a:stretch>
        </p:blipFill>
        <p:spPr>
          <a:xfrm>
            <a:off x="5501122" y="3429000"/>
            <a:ext cx="3426752" cy="2284501"/>
          </a:xfrm>
          <a:prstGeom prst="rect">
            <a:avLst/>
          </a:prstGeom>
        </p:spPr>
      </p:pic>
      <p:pic>
        <p:nvPicPr>
          <p:cNvPr id="14" name="Imagen 13">
            <a:extLst>
              <a:ext uri="{FF2B5EF4-FFF2-40B4-BE49-F238E27FC236}">
                <a16:creationId xmlns:a16="http://schemas.microsoft.com/office/drawing/2014/main" id="{90C90CF6-2FD2-254B-BC5D-DEBC5D852FED}"/>
              </a:ext>
            </a:extLst>
          </p:cNvPr>
          <p:cNvPicPr>
            <a:picLocks noChangeAspect="1"/>
          </p:cNvPicPr>
          <p:nvPr/>
        </p:nvPicPr>
        <p:blipFill rotWithShape="1">
          <a:blip r:embed="rId8"/>
          <a:srcRect l="-4" t="4454" r="5" b="29275"/>
          <a:stretch/>
        </p:blipFill>
        <p:spPr>
          <a:xfrm>
            <a:off x="3367926" y="2806631"/>
            <a:ext cx="3096439" cy="1539043"/>
          </a:xfrm>
          <a:prstGeom prst="rect">
            <a:avLst/>
          </a:prstGeom>
        </p:spPr>
      </p:pic>
      <p:pic>
        <p:nvPicPr>
          <p:cNvPr id="15" name="Imagen 14">
            <a:extLst>
              <a:ext uri="{FF2B5EF4-FFF2-40B4-BE49-F238E27FC236}">
                <a16:creationId xmlns:a16="http://schemas.microsoft.com/office/drawing/2014/main" id="{EF1E849A-2CE4-D943-A3D0-0FFB36C2E39C}"/>
              </a:ext>
            </a:extLst>
          </p:cNvPr>
          <p:cNvPicPr>
            <a:picLocks noChangeAspect="1"/>
          </p:cNvPicPr>
          <p:nvPr/>
        </p:nvPicPr>
        <p:blipFill rotWithShape="1">
          <a:blip r:embed="rId9"/>
          <a:srcRect l="-2" t="27565" r="3" b="18716"/>
          <a:stretch/>
        </p:blipFill>
        <p:spPr>
          <a:xfrm>
            <a:off x="6019461" y="969700"/>
            <a:ext cx="2535214" cy="1815866"/>
          </a:xfrm>
          <a:prstGeom prst="rect">
            <a:avLst/>
          </a:prstGeom>
        </p:spPr>
      </p:pic>
      <p:pic>
        <p:nvPicPr>
          <p:cNvPr id="16" name="Imagen 15">
            <a:extLst>
              <a:ext uri="{FF2B5EF4-FFF2-40B4-BE49-F238E27FC236}">
                <a16:creationId xmlns:a16="http://schemas.microsoft.com/office/drawing/2014/main" id="{E40AF505-1F5B-ED47-8782-224C130F6BDD}"/>
              </a:ext>
            </a:extLst>
          </p:cNvPr>
          <p:cNvPicPr>
            <a:picLocks noChangeAspect="1"/>
          </p:cNvPicPr>
          <p:nvPr/>
        </p:nvPicPr>
        <p:blipFill rotWithShape="1">
          <a:blip r:embed="rId10"/>
          <a:srcRect l="7419" t="19519" r="22366" b="17575"/>
          <a:stretch/>
        </p:blipFill>
        <p:spPr>
          <a:xfrm>
            <a:off x="2132965" y="4346059"/>
            <a:ext cx="3851327" cy="2587837"/>
          </a:xfrm>
          <a:prstGeom prst="rect">
            <a:avLst/>
          </a:prstGeom>
        </p:spPr>
      </p:pic>
      <p:pic>
        <p:nvPicPr>
          <p:cNvPr id="17" name="Imagen 16">
            <a:extLst>
              <a:ext uri="{FF2B5EF4-FFF2-40B4-BE49-F238E27FC236}">
                <a16:creationId xmlns:a16="http://schemas.microsoft.com/office/drawing/2014/main" id="{22A234C7-8F0C-AD45-94F5-9184852770BE}"/>
              </a:ext>
            </a:extLst>
          </p:cNvPr>
          <p:cNvPicPr>
            <a:picLocks noChangeAspect="1"/>
          </p:cNvPicPr>
          <p:nvPr/>
        </p:nvPicPr>
        <p:blipFill rotWithShape="1">
          <a:blip r:embed="rId11"/>
          <a:srcRect t="44467" r="2" b="25731"/>
          <a:stretch/>
        </p:blipFill>
        <p:spPr>
          <a:xfrm>
            <a:off x="463102" y="2807015"/>
            <a:ext cx="2904825" cy="1539043"/>
          </a:xfrm>
          <a:prstGeom prst="rect">
            <a:avLst/>
          </a:prstGeom>
        </p:spPr>
      </p:pic>
    </p:spTree>
    <p:extLst>
      <p:ext uri="{BB962C8B-B14F-4D97-AF65-F5344CB8AC3E}">
        <p14:creationId xmlns:p14="http://schemas.microsoft.com/office/powerpoint/2010/main" val="684772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Imagen 20">
            <a:extLst>
              <a:ext uri="{FF2B5EF4-FFF2-40B4-BE49-F238E27FC236}">
                <a16:creationId xmlns:a16="http://schemas.microsoft.com/office/drawing/2014/main" id="{6B8BFB8A-5629-FF42-B049-A5685F79C571}"/>
              </a:ext>
            </a:extLst>
          </p:cNvPr>
          <p:cNvPicPr/>
          <p:nvPr/>
        </p:nvPicPr>
        <p:blipFill rotWithShape="1">
          <a:blip r:embed="rId2">
            <a:extLst>
              <a:ext uri="{28A0092B-C50C-407E-A947-70E740481C1C}">
                <a14:useLocalDpi xmlns:a14="http://schemas.microsoft.com/office/drawing/2010/main" val="0"/>
              </a:ext>
            </a:extLst>
          </a:blip>
          <a:srcRect t="12843" r="1" b="9875"/>
          <a:stretch/>
        </p:blipFill>
        <p:spPr>
          <a:xfrm>
            <a:off x="3370077" y="243"/>
            <a:ext cx="5773923"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20" name="Imagen 19">
            <a:extLst>
              <a:ext uri="{FF2B5EF4-FFF2-40B4-BE49-F238E27FC236}">
                <a16:creationId xmlns:a16="http://schemas.microsoft.com/office/drawing/2014/main" id="{411CC056-D08B-9D4D-88B1-14FD0EAF7073}"/>
              </a:ext>
            </a:extLst>
          </p:cNvPr>
          <p:cNvPicPr/>
          <p:nvPr/>
        </p:nvPicPr>
        <p:blipFill rotWithShape="1">
          <a:blip r:embed="rId3">
            <a:extLst>
              <a:ext uri="{28A0092B-C50C-407E-A947-70E740481C1C}">
                <a14:useLocalDpi xmlns:a14="http://schemas.microsoft.com/office/drawing/2010/main" val="0"/>
              </a:ext>
            </a:extLst>
          </a:blip>
          <a:srcRect r="1514" b="3"/>
          <a:stretch/>
        </p:blipFill>
        <p:spPr>
          <a:xfrm>
            <a:off x="20" y="10"/>
            <a:ext cx="439482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19" name="Imagen 18">
            <a:extLst>
              <a:ext uri="{FF2B5EF4-FFF2-40B4-BE49-F238E27FC236}">
                <a16:creationId xmlns:a16="http://schemas.microsoft.com/office/drawing/2014/main" id="{C40D5AC4-EE6C-1B4F-A7A5-47D24D891BE4}"/>
              </a:ext>
            </a:extLst>
          </p:cNvPr>
          <p:cNvPicPr/>
          <p:nvPr/>
        </p:nvPicPr>
        <p:blipFill rotWithShape="1">
          <a:blip r:embed="rId4">
            <a:extLst>
              <a:ext uri="{28A0092B-C50C-407E-A947-70E740481C1C}">
                <a14:useLocalDpi xmlns:a14="http://schemas.microsoft.com/office/drawing/2010/main" val="0"/>
              </a:ext>
            </a:extLst>
          </a:blip>
          <a:srcRect l="1812" r="3" b="3"/>
          <a:stretch/>
        </p:blipFill>
        <p:spPr>
          <a:xfrm>
            <a:off x="4762566" y="3511295"/>
            <a:ext cx="4381434"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18" name="Imagen 17">
            <a:extLst>
              <a:ext uri="{FF2B5EF4-FFF2-40B4-BE49-F238E27FC236}">
                <a16:creationId xmlns:a16="http://schemas.microsoft.com/office/drawing/2014/main" id="{06AA7200-D1E0-F34C-A522-0777466C9407}"/>
              </a:ext>
            </a:extLst>
          </p:cNvPr>
          <p:cNvPicPr/>
          <p:nvPr/>
        </p:nvPicPr>
        <p:blipFill rotWithShape="1">
          <a:blip r:embed="rId5">
            <a:extLst>
              <a:ext uri="{28A0092B-C50C-407E-A947-70E740481C1C}">
                <a14:useLocalDpi xmlns:a14="http://schemas.microsoft.com/office/drawing/2010/main" val="0"/>
              </a:ext>
            </a:extLst>
          </a:blip>
          <a:srcRect t="15383" r="2" b="2"/>
          <a:stretch/>
        </p:blipFill>
        <p:spPr>
          <a:xfrm>
            <a:off x="20" y="3511295"/>
            <a:ext cx="5773903"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spTree>
    <p:extLst>
      <p:ext uri="{BB962C8B-B14F-4D97-AF65-F5344CB8AC3E}">
        <p14:creationId xmlns:p14="http://schemas.microsoft.com/office/powerpoint/2010/main" val="17074948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TotalTime>
  <Words>814</Words>
  <Application>Microsoft Macintosh PowerPoint</Application>
  <PresentationFormat>Presentación en pantalla (4:3)</PresentationFormat>
  <Paragraphs>282</Paragraphs>
  <Slides>16</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16</vt:i4>
      </vt:variant>
    </vt:vector>
  </HeadingPairs>
  <TitlesOfParts>
    <vt:vector size="22" baseType="lpstr">
      <vt:lpstr>Arial</vt:lpstr>
      <vt:lpstr>Arial,Bold</vt:lpstr>
      <vt:lpstr>Calibri</vt:lpstr>
      <vt:lpstr>Kefa</vt:lpstr>
      <vt:lpstr>Times</vt:lpstr>
      <vt:lpstr>Office Theme</vt:lpstr>
      <vt:lpstr>Justicia Cívica</vt:lpstr>
      <vt:lpstr>“Un tercio de los Adultos en México refirieron haber tenido algún conflicto o enfrentamiento en su vida cotidiana durante los últimos tres meses…” </vt:lpstr>
      <vt:lpstr>Presentación de PowerPoint</vt:lpstr>
      <vt:lpstr>Barandilla</vt:lpstr>
      <vt:lpstr>Multas  con GARANTÍA</vt:lpstr>
      <vt:lpstr>Artículo 21 Constitucional </vt:lpstr>
      <vt:lpstr>Reglamento de Justicia Cívica y de Tránsito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Iniciativa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Justicia Cívica</dc:title>
  <dc:creator>Patricia Pina Pinero</dc:creator>
  <cp:lastModifiedBy>Patricia Pina Pinero</cp:lastModifiedBy>
  <cp:revision>1</cp:revision>
  <dcterms:created xsi:type="dcterms:W3CDTF">2020-11-23T16:31:12Z</dcterms:created>
  <dcterms:modified xsi:type="dcterms:W3CDTF">2020-11-23T16:37:52Z</dcterms:modified>
</cp:coreProperties>
</file>